
<file path=[Content_Types].xml><?xml version="1.0" encoding="utf-8"?>
<Types xmlns="http://schemas.openxmlformats.org/package/2006/content-types">
  <Default Extension="png" ContentType="image/png"/>
  <Default Extension="tmp" ContentType="image/png"/>
  <Default Extension="svg" ContentType="image/svg+xml"/>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2.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660" r:id="rId2"/>
  </p:sldMasterIdLst>
  <p:notesMasterIdLst>
    <p:notesMasterId r:id="rId39"/>
  </p:notesMasterIdLst>
  <p:handoutMasterIdLst>
    <p:handoutMasterId r:id="rId40"/>
  </p:handoutMasterIdLst>
  <p:sldIdLst>
    <p:sldId id="256" r:id="rId3"/>
    <p:sldId id="319" r:id="rId4"/>
    <p:sldId id="357" r:id="rId5"/>
    <p:sldId id="358" r:id="rId6"/>
    <p:sldId id="356" r:id="rId7"/>
    <p:sldId id="321" r:id="rId8"/>
    <p:sldId id="322" r:id="rId9"/>
    <p:sldId id="323" r:id="rId10"/>
    <p:sldId id="324" r:id="rId11"/>
    <p:sldId id="361" r:id="rId12"/>
    <p:sldId id="325" r:id="rId13"/>
    <p:sldId id="326" r:id="rId14"/>
    <p:sldId id="359" r:id="rId15"/>
    <p:sldId id="360" r:id="rId16"/>
    <p:sldId id="327" r:id="rId17"/>
    <p:sldId id="328" r:id="rId18"/>
    <p:sldId id="362" r:id="rId19"/>
    <p:sldId id="364" r:id="rId20"/>
    <p:sldId id="365" r:id="rId21"/>
    <p:sldId id="332" r:id="rId22"/>
    <p:sldId id="333" r:id="rId23"/>
    <p:sldId id="334" r:id="rId24"/>
    <p:sldId id="335" r:id="rId25"/>
    <p:sldId id="336" r:id="rId26"/>
    <p:sldId id="337" r:id="rId27"/>
    <p:sldId id="338" r:id="rId28"/>
    <p:sldId id="339" r:id="rId29"/>
    <p:sldId id="340" r:id="rId30"/>
    <p:sldId id="341" r:id="rId31"/>
    <p:sldId id="343" r:id="rId32"/>
    <p:sldId id="344" r:id="rId33"/>
    <p:sldId id="345" r:id="rId34"/>
    <p:sldId id="346" r:id="rId35"/>
    <p:sldId id="347" r:id="rId36"/>
    <p:sldId id="348" r:id="rId37"/>
    <p:sldId id="349"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長谷川　三紗" initials="長谷" lastIdx="2" clrIdx="6">
    <p:extLst>
      <p:ext uri="{19B8F6BF-5375-455C-9EA6-DF929625EA0E}">
        <p15:presenceInfo xmlns:p15="http://schemas.microsoft.com/office/powerpoint/2012/main" userId="S::a4216113@aoyama.jp::f48052c6-6df6-4886-b401-abfaba4f96d0" providerId="AD"/>
      </p:ext>
    </p:extLst>
  </p:cmAuthor>
  <p:cmAuthor id="1" name="ranalka0710@gmail.com" initials="r" lastIdx="36" clrIdx="0">
    <p:extLst>
      <p:ext uri="{19B8F6BF-5375-455C-9EA6-DF929625EA0E}">
        <p15:presenceInfo xmlns:p15="http://schemas.microsoft.com/office/powerpoint/2012/main" userId="ab418685024cc5f8" providerId="Windows Live"/>
      </p:ext>
    </p:extLst>
  </p:cmAuthor>
  <p:cmAuthor id="8" name="長谷川　三紗" initials="長谷川　三紗 [2]" lastIdx="1" clrIdx="7">
    <p:extLst>
      <p:ext uri="{19B8F6BF-5375-455C-9EA6-DF929625EA0E}">
        <p15:presenceInfo xmlns:p15="http://schemas.microsoft.com/office/powerpoint/2012/main" userId="長谷川　三紗" providerId="None"/>
      </p:ext>
    </p:extLst>
  </p:cmAuthor>
  <p:cmAuthor id="2" name="ゲスト ユーザー" initials="ゲユ" lastIdx="16" clrIdx="1"/>
  <p:cmAuthor id="3" name="川原 岳" initials="川原" lastIdx="7" clrIdx="2">
    <p:extLst>
      <p:ext uri="{19B8F6BF-5375-455C-9EA6-DF929625EA0E}">
        <p15:presenceInfo xmlns:p15="http://schemas.microsoft.com/office/powerpoint/2012/main" userId="00c990b8c1c143e6" providerId="Windows Live"/>
      </p:ext>
    </p:extLst>
  </p:cmAuthor>
  <p:cmAuthor id="4" name="栗西 晴香" initials="栗西" lastIdx="4" clrIdx="3">
    <p:extLst>
      <p:ext uri="{19B8F6BF-5375-455C-9EA6-DF929625EA0E}">
        <p15:presenceInfo xmlns:p15="http://schemas.microsoft.com/office/powerpoint/2012/main" userId="410a52057e040182" providerId="Windows Live"/>
      </p:ext>
    </p:extLst>
  </p:cmAuthor>
  <p:cmAuthor id="5" name="Microsoft Office ユーザー" initials="MOユ" lastIdx="44" clrIdx="4">
    <p:extLst>
      <p:ext uri="{19B8F6BF-5375-455C-9EA6-DF929625EA0E}">
        <p15:presenceInfo xmlns:p15="http://schemas.microsoft.com/office/powerpoint/2012/main" userId="Microsoft Office ユーザー" providerId="None"/>
      </p:ext>
    </p:extLst>
  </p:cmAuthor>
  <p:cmAuthor id="6" name="長谷川　三紗" initials="長谷川　三紗" lastIdx="1" clrIdx="5">
    <p:extLst>
      <p:ext uri="{19B8F6BF-5375-455C-9EA6-DF929625EA0E}">
        <p15:presenceInfo xmlns:p15="http://schemas.microsoft.com/office/powerpoint/2012/main" userId="f48052c6-6df6-4886-b401-abfaba4f96d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93B"/>
    <a:srgbClr val="FF9966"/>
    <a:srgbClr val="FFFF99"/>
    <a:srgbClr val="FFFFCC"/>
    <a:srgbClr val="FF7C80"/>
    <a:srgbClr val="9EECDB"/>
    <a:srgbClr val="F1CBB1"/>
    <a:srgbClr val="CCFFCC"/>
    <a:srgbClr val="FFCC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FA813B-61AF-4369-BCF4-C2907872F6CC}" v="651" dt="2018-09-03T14:38:09.015"/>
    <p1510:client id="{5801D82A-BAEE-5842-AB7F-4CCF37D84700}" v="217" dt="2018-09-03T15:50:12.65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720" autoAdjust="0"/>
  </p:normalViewPr>
  <p:slideViewPr>
    <p:cSldViewPr snapToGrid="0">
      <p:cViewPr varScale="1">
        <p:scale>
          <a:sx n="60" d="100"/>
          <a:sy n="60" d="100"/>
        </p:scale>
        <p:origin x="102" y="26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57"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5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長谷川　三紗" userId="S::a4216113@aoyama.jp::f48052c6-6df6-4886-b401-abfaba4f96d0" providerId="AD" clId="Web-{C3FA813B-61AF-4369-BCF4-C2907872F6CC}"/>
    <pc:docChg chg="addSld delSld modSld">
      <pc:chgData name="長谷川　三紗" userId="S::a4216113@aoyama.jp::f48052c6-6df6-4886-b401-abfaba4f96d0" providerId="AD" clId="Web-{C3FA813B-61AF-4369-BCF4-C2907872F6CC}" dt="2018-09-03T16:01:08.054" v="1315" actId="20577"/>
      <pc:docMkLst>
        <pc:docMk/>
      </pc:docMkLst>
      <pc:sldChg chg="addSp delSp modSp del delCm">
        <pc:chgData name="長谷川　三紗" userId="S::a4216113@aoyama.jp::f48052c6-6df6-4886-b401-abfaba4f96d0" providerId="AD" clId="Web-{C3FA813B-61AF-4369-BCF4-C2907872F6CC}" dt="2018-09-03T13:43:12.020" v="302"/>
        <pc:sldMkLst>
          <pc:docMk/>
          <pc:sldMk cId="1986597397" sldId="320"/>
        </pc:sldMkLst>
        <pc:spChg chg="add mod">
          <ac:chgData name="長谷川　三紗" userId="S::a4216113@aoyama.jp::f48052c6-6df6-4886-b401-abfaba4f96d0" providerId="AD" clId="Web-{C3FA813B-61AF-4369-BCF4-C2907872F6CC}" dt="2018-09-03T13:40:00.317" v="299" actId="20577"/>
          <ac:spMkLst>
            <pc:docMk/>
            <pc:sldMk cId="1986597397" sldId="320"/>
            <ac:spMk id="2" creationId="{E0ADEE0E-4B48-4B2E-9F81-27B65BEF1B68}"/>
          </ac:spMkLst>
        </pc:spChg>
        <pc:grpChg chg="del">
          <ac:chgData name="長谷川　三紗" userId="S::a4216113@aoyama.jp::f48052c6-6df6-4886-b401-abfaba4f96d0" providerId="AD" clId="Web-{C3FA813B-61AF-4369-BCF4-C2907872F6CC}" dt="2018-09-03T13:11:51.450" v="1"/>
          <ac:grpSpMkLst>
            <pc:docMk/>
            <pc:sldMk cId="1986597397" sldId="320"/>
            <ac:grpSpMk id="9" creationId="{B156B0E4-530E-4490-8A5D-1F1BE4C6734D}"/>
          </ac:grpSpMkLst>
        </pc:grpChg>
        <pc:picChg chg="add del mod">
          <ac:chgData name="長谷川　三紗" userId="S::a4216113@aoyama.jp::f48052c6-6df6-4886-b401-abfaba4f96d0" providerId="AD" clId="Web-{C3FA813B-61AF-4369-BCF4-C2907872F6CC}" dt="2018-09-03T13:38:54.010" v="271"/>
          <ac:picMkLst>
            <pc:docMk/>
            <pc:sldMk cId="1986597397" sldId="320"/>
            <ac:picMk id="3" creationId="{90AF898B-8F42-41D9-9C47-9315C860FE73}"/>
          </ac:picMkLst>
        </pc:picChg>
      </pc:sldChg>
      <pc:sldChg chg="modSp mod modShow">
        <pc:chgData name="長谷川　三紗" userId="S::a4216113@aoyama.jp::f48052c6-6df6-4886-b401-abfaba4f96d0" providerId="AD" clId="Web-{C3FA813B-61AF-4369-BCF4-C2907872F6CC}" dt="2018-09-03T15:54:24.404" v="1253" actId="20577"/>
        <pc:sldMkLst>
          <pc:docMk/>
          <pc:sldMk cId="4023051285" sldId="326"/>
        </pc:sldMkLst>
        <pc:spChg chg="mod">
          <ac:chgData name="長谷川　三紗" userId="S::a4216113@aoyama.jp::f48052c6-6df6-4886-b401-abfaba4f96d0" providerId="AD" clId="Web-{C3FA813B-61AF-4369-BCF4-C2907872F6CC}" dt="2018-09-03T15:54:24.404" v="1253" actId="20577"/>
          <ac:spMkLst>
            <pc:docMk/>
            <pc:sldMk cId="4023051285" sldId="326"/>
            <ac:spMk id="6" creationId="{D799B6F3-B6C7-40FE-911C-AD8859C81D39}"/>
          </ac:spMkLst>
        </pc:spChg>
      </pc:sldChg>
      <pc:sldChg chg="modSp">
        <pc:chgData name="長谷川　三紗" userId="S::a4216113@aoyama.jp::f48052c6-6df6-4886-b401-abfaba4f96d0" providerId="AD" clId="Web-{C3FA813B-61AF-4369-BCF4-C2907872F6CC}" dt="2018-09-03T15:57:39.672" v="1269" actId="20577"/>
        <pc:sldMkLst>
          <pc:docMk/>
          <pc:sldMk cId="1141810087" sldId="327"/>
        </pc:sldMkLst>
        <pc:spChg chg="mod">
          <ac:chgData name="長谷川　三紗" userId="S::a4216113@aoyama.jp::f48052c6-6df6-4886-b401-abfaba4f96d0" providerId="AD" clId="Web-{C3FA813B-61AF-4369-BCF4-C2907872F6CC}" dt="2018-09-03T15:57:39.672" v="1269" actId="20577"/>
          <ac:spMkLst>
            <pc:docMk/>
            <pc:sldMk cId="1141810087" sldId="327"/>
            <ac:spMk id="6" creationId="{1FA3128F-665F-334F-990B-7BC7B8E923D1}"/>
          </ac:spMkLst>
        </pc:spChg>
      </pc:sldChg>
      <pc:sldChg chg="modSp">
        <pc:chgData name="長谷川　三紗" userId="S::a4216113@aoyama.jp::f48052c6-6df6-4886-b401-abfaba4f96d0" providerId="AD" clId="Web-{C3FA813B-61AF-4369-BCF4-C2907872F6CC}" dt="2018-09-03T15:58:22.969" v="1292" actId="20577"/>
        <pc:sldMkLst>
          <pc:docMk/>
          <pc:sldMk cId="1260200533" sldId="328"/>
        </pc:sldMkLst>
        <pc:spChg chg="mod">
          <ac:chgData name="長谷川　三紗" userId="S::a4216113@aoyama.jp::f48052c6-6df6-4886-b401-abfaba4f96d0" providerId="AD" clId="Web-{C3FA813B-61AF-4369-BCF4-C2907872F6CC}" dt="2018-09-03T15:58:22.969" v="1292" actId="20577"/>
          <ac:spMkLst>
            <pc:docMk/>
            <pc:sldMk cId="1260200533" sldId="328"/>
            <ac:spMk id="6" creationId="{1FA3128F-665F-334F-990B-7BC7B8E923D1}"/>
          </ac:spMkLst>
        </pc:spChg>
      </pc:sldChg>
      <pc:sldChg chg="modSp">
        <pc:chgData name="長谷川　三紗" userId="S::a4216113@aoyama.jp::f48052c6-6df6-4886-b401-abfaba4f96d0" providerId="AD" clId="Web-{C3FA813B-61AF-4369-BCF4-C2907872F6CC}" dt="2018-09-03T14:53:54.030" v="1224" actId="20577"/>
        <pc:sldMkLst>
          <pc:docMk/>
          <pc:sldMk cId="172048248" sldId="339"/>
        </pc:sldMkLst>
        <pc:spChg chg="mod">
          <ac:chgData name="長谷川　三紗" userId="S::a4216113@aoyama.jp::f48052c6-6df6-4886-b401-abfaba4f96d0" providerId="AD" clId="Web-{C3FA813B-61AF-4369-BCF4-C2907872F6CC}" dt="2018-09-03T14:53:54.030" v="1224" actId="20577"/>
          <ac:spMkLst>
            <pc:docMk/>
            <pc:sldMk cId="172048248" sldId="339"/>
            <ac:spMk id="2" creationId="{73299B73-81BC-42AA-8BF7-39BA528AF6AD}"/>
          </ac:spMkLst>
        </pc:spChg>
      </pc:sldChg>
      <pc:sldChg chg="addCm delCm">
        <pc:chgData name="長谷川　三紗" userId="S::a4216113@aoyama.jp::f48052c6-6df6-4886-b401-abfaba4f96d0" providerId="AD" clId="Web-{C3FA813B-61AF-4369-BCF4-C2907872F6CC}" dt="2018-09-03T14:43:25.930" v="969"/>
        <pc:sldMkLst>
          <pc:docMk/>
          <pc:sldMk cId="2749392818" sldId="345"/>
        </pc:sldMkLst>
      </pc:sldChg>
      <pc:sldChg chg="modSp">
        <pc:chgData name="長谷川　三紗" userId="S::a4216113@aoyama.jp::f48052c6-6df6-4886-b401-abfaba4f96d0" providerId="AD" clId="Web-{C3FA813B-61AF-4369-BCF4-C2907872F6CC}" dt="2018-09-03T14:47:44.743" v="1200" actId="20577"/>
        <pc:sldMkLst>
          <pc:docMk/>
          <pc:sldMk cId="3185666888" sldId="346"/>
        </pc:sldMkLst>
        <pc:spChg chg="mod">
          <ac:chgData name="長谷川　三紗" userId="S::a4216113@aoyama.jp::f48052c6-6df6-4886-b401-abfaba4f96d0" providerId="AD" clId="Web-{C3FA813B-61AF-4369-BCF4-C2907872F6CC}" dt="2018-09-03T14:47:44.743" v="1200" actId="20577"/>
          <ac:spMkLst>
            <pc:docMk/>
            <pc:sldMk cId="3185666888" sldId="346"/>
            <ac:spMk id="3" creationId="{B92BE5E3-2045-2A40-B637-0835F54EC193}"/>
          </ac:spMkLst>
        </pc:spChg>
      </pc:sldChg>
      <pc:sldChg chg="modSp">
        <pc:chgData name="長谷川　三紗" userId="S::a4216113@aoyama.jp::f48052c6-6df6-4886-b401-abfaba4f96d0" providerId="AD" clId="Web-{C3FA813B-61AF-4369-BCF4-C2907872F6CC}" dt="2018-09-03T14:38:09.015" v="967" actId="1076"/>
        <pc:sldMkLst>
          <pc:docMk/>
          <pc:sldMk cId="2498177137" sldId="347"/>
        </pc:sldMkLst>
        <pc:spChg chg="mod">
          <ac:chgData name="長谷川　三紗" userId="S::a4216113@aoyama.jp::f48052c6-6df6-4886-b401-abfaba4f96d0" providerId="AD" clId="Web-{C3FA813B-61AF-4369-BCF4-C2907872F6CC}" dt="2018-09-03T14:38:09.015" v="967" actId="1076"/>
          <ac:spMkLst>
            <pc:docMk/>
            <pc:sldMk cId="2498177137" sldId="347"/>
            <ac:spMk id="3" creationId="{00000000-0000-0000-0000-000000000000}"/>
          </ac:spMkLst>
        </pc:spChg>
      </pc:sldChg>
      <pc:sldChg chg="add replId">
        <pc:chgData name="長谷川　三紗" userId="S::a4216113@aoyama.jp::f48052c6-6df6-4886-b401-abfaba4f96d0" providerId="AD" clId="Web-{C3FA813B-61AF-4369-BCF4-C2907872F6CC}" dt="2018-09-03T13:11:41.669" v="0"/>
        <pc:sldMkLst>
          <pc:docMk/>
          <pc:sldMk cId="1096919200" sldId="356"/>
        </pc:sldMkLst>
      </pc:sldChg>
      <pc:sldChg chg="add">
        <pc:chgData name="長谷川　三紗" userId="S::a4216113@aoyama.jp::f48052c6-6df6-4886-b401-abfaba4f96d0" providerId="AD" clId="Web-{C3FA813B-61AF-4369-BCF4-C2907872F6CC}" dt="2018-09-03T13:43:00.004" v="301"/>
        <pc:sldMkLst>
          <pc:docMk/>
          <pc:sldMk cId="1227117983" sldId="357"/>
        </pc:sldMkLst>
      </pc:sldChg>
      <pc:sldChg chg="add">
        <pc:chgData name="長谷川　三紗" userId="S::a4216113@aoyama.jp::f48052c6-6df6-4886-b401-abfaba4f96d0" providerId="AD" clId="Web-{C3FA813B-61AF-4369-BCF4-C2907872F6CC}" dt="2018-09-03T13:43:28.386" v="303"/>
        <pc:sldMkLst>
          <pc:docMk/>
          <pc:sldMk cId="1192587310" sldId="358"/>
        </pc:sldMkLst>
      </pc:sldChg>
      <pc:sldChg chg="addSp modSp">
        <pc:chgData name="長谷川　三紗" userId="S::a4216113@aoyama.jp::f48052c6-6df6-4886-b401-abfaba4f96d0" providerId="AD" clId="Web-{C3FA813B-61AF-4369-BCF4-C2907872F6CC}" dt="2018-09-03T14:55:03.172" v="1238" actId="20577"/>
        <pc:sldMkLst>
          <pc:docMk/>
          <pc:sldMk cId="1332477169" sldId="359"/>
        </pc:sldMkLst>
        <pc:spChg chg="mod">
          <ac:chgData name="長谷川　三紗" userId="S::a4216113@aoyama.jp::f48052c6-6df6-4886-b401-abfaba4f96d0" providerId="AD" clId="Web-{C3FA813B-61AF-4369-BCF4-C2907872F6CC}" dt="2018-09-03T14:08:37.885" v="568" actId="20577"/>
          <ac:spMkLst>
            <pc:docMk/>
            <pc:sldMk cId="1332477169" sldId="359"/>
            <ac:spMk id="2" creationId="{73299B73-81BC-42AA-8BF7-39BA528AF6AD}"/>
          </ac:spMkLst>
        </pc:spChg>
        <pc:spChg chg="mod">
          <ac:chgData name="長谷川　三紗" userId="S::a4216113@aoyama.jp::f48052c6-6df6-4886-b401-abfaba4f96d0" providerId="AD" clId="Web-{C3FA813B-61AF-4369-BCF4-C2907872F6CC}" dt="2018-09-03T14:20:43.033" v="713" actId="20577"/>
          <ac:spMkLst>
            <pc:docMk/>
            <pc:sldMk cId="1332477169" sldId="359"/>
            <ac:spMk id="5" creationId="{FED6C4FA-0EBA-8D4B-BC44-E5E950113ECA}"/>
          </ac:spMkLst>
        </pc:spChg>
        <pc:spChg chg="add mod">
          <ac:chgData name="長谷川　三紗" userId="S::a4216113@aoyama.jp::f48052c6-6df6-4886-b401-abfaba4f96d0" providerId="AD" clId="Web-{C3FA813B-61AF-4369-BCF4-C2907872F6CC}" dt="2018-09-03T14:55:03.172" v="1238" actId="20577"/>
          <ac:spMkLst>
            <pc:docMk/>
            <pc:sldMk cId="1332477169" sldId="359"/>
            <ac:spMk id="8" creationId="{24A2E7E3-94D5-4691-9F56-EC31896D5E89}"/>
          </ac:spMkLst>
        </pc:spChg>
      </pc:sldChg>
      <pc:sldChg chg="modSp add replId addCm">
        <pc:chgData name="長谷川　三紗" userId="S::a4216113@aoyama.jp::f48052c6-6df6-4886-b401-abfaba4f96d0" providerId="AD" clId="Web-{C3FA813B-61AF-4369-BCF4-C2907872F6CC}" dt="2018-09-03T14:54:32.687" v="1231" actId="20577"/>
        <pc:sldMkLst>
          <pc:docMk/>
          <pc:sldMk cId="590327915" sldId="360"/>
        </pc:sldMkLst>
        <pc:spChg chg="mod">
          <ac:chgData name="長谷川　三紗" userId="S::a4216113@aoyama.jp::f48052c6-6df6-4886-b401-abfaba4f96d0" providerId="AD" clId="Web-{C3FA813B-61AF-4369-BCF4-C2907872F6CC}" dt="2018-09-03T14:14:00.705" v="574" actId="20577"/>
          <ac:spMkLst>
            <pc:docMk/>
            <pc:sldMk cId="590327915" sldId="360"/>
            <ac:spMk id="2" creationId="{73299B73-81BC-42AA-8BF7-39BA528AF6AD}"/>
          </ac:spMkLst>
        </pc:spChg>
        <pc:spChg chg="mod">
          <ac:chgData name="長谷川　三紗" userId="S::a4216113@aoyama.jp::f48052c6-6df6-4886-b401-abfaba4f96d0" providerId="AD" clId="Web-{C3FA813B-61AF-4369-BCF4-C2907872F6CC}" dt="2018-09-03T14:28:23.782" v="936" actId="20577"/>
          <ac:spMkLst>
            <pc:docMk/>
            <pc:sldMk cId="590327915" sldId="360"/>
            <ac:spMk id="5" creationId="{FED6C4FA-0EBA-8D4B-BC44-E5E950113ECA}"/>
          </ac:spMkLst>
        </pc:spChg>
        <pc:spChg chg="mod">
          <ac:chgData name="長谷川　三紗" userId="S::a4216113@aoyama.jp::f48052c6-6df6-4886-b401-abfaba4f96d0" providerId="AD" clId="Web-{C3FA813B-61AF-4369-BCF4-C2907872F6CC}" dt="2018-09-03T14:54:32.687" v="1231" actId="20577"/>
          <ac:spMkLst>
            <pc:docMk/>
            <pc:sldMk cId="590327915" sldId="360"/>
            <ac:spMk id="8" creationId="{24A2E7E3-94D5-4691-9F56-EC31896D5E89}"/>
          </ac:spMkLst>
        </pc:spChg>
      </pc:sldChg>
      <pc:sldChg chg="modSp">
        <pc:chgData name="長谷川　三紗" userId="S::a4216113@aoyama.jp::f48052c6-6df6-4886-b401-abfaba4f96d0" providerId="AD" clId="Web-{C3FA813B-61AF-4369-BCF4-C2907872F6CC}" dt="2018-09-03T16:01:02.039" v="1313" actId="20577"/>
        <pc:sldMkLst>
          <pc:docMk/>
          <pc:sldMk cId="1467907109" sldId="362"/>
        </pc:sldMkLst>
        <pc:spChg chg="mod">
          <ac:chgData name="長谷川　三紗" userId="S::a4216113@aoyama.jp::f48052c6-6df6-4886-b401-abfaba4f96d0" providerId="AD" clId="Web-{C3FA813B-61AF-4369-BCF4-C2907872F6CC}" dt="2018-09-03T16:01:02.039" v="1313" actId="20577"/>
          <ac:spMkLst>
            <pc:docMk/>
            <pc:sldMk cId="1467907109" sldId="362"/>
            <ac:spMk id="6" creationId="{1FA3128F-665F-334F-990B-7BC7B8E923D1}"/>
          </ac:spMkLst>
        </pc:spChg>
      </pc:sldChg>
      <pc:sldChg chg="add replId">
        <pc:chgData name="長谷川　三紗" userId="S::a4216113@aoyama.jp::f48052c6-6df6-4886-b401-abfaba4f96d0" providerId="AD" clId="Web-{C3FA813B-61AF-4369-BCF4-C2907872F6CC}" dt="2018-09-03T14:53:13.248" v="1203"/>
        <pc:sldMkLst>
          <pc:docMk/>
          <pc:sldMk cId="1776076789" sldId="363"/>
        </pc:sldMkLst>
      </pc:sldChg>
    </pc:docChg>
  </pc:docChgLst>
  <pc:docChgLst>
    <pc:chgData name="長谷川　三紗" userId="f48052c6-6df6-4886-b401-abfaba4f96d0" providerId="ADAL" clId="{5801D82A-BAEE-5842-AB7F-4CCF37D84700}"/>
    <pc:docChg chg="undo custSel addSld modSld sldOrd">
      <pc:chgData name="長谷川　三紗" userId="f48052c6-6df6-4886-b401-abfaba4f96d0" providerId="ADAL" clId="{5801D82A-BAEE-5842-AB7F-4CCF37D84700}" dt="2018-09-03T15:50:12.656" v="216" actId="20577"/>
      <pc:docMkLst>
        <pc:docMk/>
      </pc:docMkLst>
      <pc:sldChg chg="modSp mod ord modShow">
        <pc:chgData name="長谷川　三紗" userId="f48052c6-6df6-4886-b401-abfaba4f96d0" providerId="ADAL" clId="{5801D82A-BAEE-5842-AB7F-4CCF37D84700}" dt="2018-09-03T15:49:11.238" v="203" actId="27636"/>
        <pc:sldMkLst>
          <pc:docMk/>
          <pc:sldMk cId="4023051285" sldId="326"/>
        </pc:sldMkLst>
        <pc:spChg chg="mod">
          <ac:chgData name="長谷川　三紗" userId="f48052c6-6df6-4886-b401-abfaba4f96d0" providerId="ADAL" clId="{5801D82A-BAEE-5842-AB7F-4CCF37D84700}" dt="2018-09-03T15:49:11.238" v="203" actId="27636"/>
          <ac:spMkLst>
            <pc:docMk/>
            <pc:sldMk cId="4023051285" sldId="326"/>
            <ac:spMk id="2" creationId="{73299B73-81BC-42AA-8BF7-39BA528AF6AD}"/>
          </ac:spMkLst>
        </pc:spChg>
      </pc:sldChg>
      <pc:sldChg chg="modSp">
        <pc:chgData name="長谷川　三紗" userId="f48052c6-6df6-4886-b401-abfaba4f96d0" providerId="ADAL" clId="{5801D82A-BAEE-5842-AB7F-4CCF37D84700}" dt="2018-09-03T12:33:21.442" v="0" actId="1076"/>
        <pc:sldMkLst>
          <pc:docMk/>
          <pc:sldMk cId="1260200533" sldId="328"/>
        </pc:sldMkLst>
        <pc:spChg chg="mod">
          <ac:chgData name="長谷川　三紗" userId="f48052c6-6df6-4886-b401-abfaba4f96d0" providerId="ADAL" clId="{5801D82A-BAEE-5842-AB7F-4CCF37D84700}" dt="2018-09-03T12:33:21.442" v="0" actId="1076"/>
          <ac:spMkLst>
            <pc:docMk/>
            <pc:sldMk cId="1260200533" sldId="328"/>
            <ac:spMk id="20" creationId="{BB60B205-52AD-485C-8BFE-6C64234531C7}"/>
          </ac:spMkLst>
        </pc:spChg>
      </pc:sldChg>
      <pc:sldChg chg="addSp delSp modSp add addCm delCm">
        <pc:chgData name="長谷川　三紗" userId="f48052c6-6df6-4886-b401-abfaba4f96d0" providerId="ADAL" clId="{5801D82A-BAEE-5842-AB7F-4CCF37D84700}" dt="2018-09-03T15:49:47.564" v="211" actId="27636"/>
        <pc:sldMkLst>
          <pc:docMk/>
          <pc:sldMk cId="1332477169" sldId="359"/>
        </pc:sldMkLst>
        <pc:spChg chg="mod">
          <ac:chgData name="長谷川　三紗" userId="f48052c6-6df6-4886-b401-abfaba4f96d0" providerId="ADAL" clId="{5801D82A-BAEE-5842-AB7F-4CCF37D84700}" dt="2018-09-03T15:49:47.564" v="211" actId="27636"/>
          <ac:spMkLst>
            <pc:docMk/>
            <pc:sldMk cId="1332477169" sldId="359"/>
            <ac:spMk id="2" creationId="{73299B73-81BC-42AA-8BF7-39BA528AF6AD}"/>
          </ac:spMkLst>
        </pc:spChg>
        <pc:spChg chg="add del mod">
          <ac:chgData name="長谷川　三紗" userId="f48052c6-6df6-4886-b401-abfaba4f96d0" providerId="ADAL" clId="{5801D82A-BAEE-5842-AB7F-4CCF37D84700}" dt="2018-09-03T13:58:49.935" v="192" actId="20577"/>
          <ac:spMkLst>
            <pc:docMk/>
            <pc:sldMk cId="1332477169" sldId="359"/>
            <ac:spMk id="5" creationId="{FED6C4FA-0EBA-8D4B-BC44-E5E950113ECA}"/>
          </ac:spMkLst>
        </pc:spChg>
        <pc:spChg chg="del">
          <ac:chgData name="長谷川　三紗" userId="f48052c6-6df6-4886-b401-abfaba4f96d0" providerId="ADAL" clId="{5801D82A-BAEE-5842-AB7F-4CCF37D84700}" dt="2018-09-03T13:53:34.751" v="3" actId="478"/>
          <ac:spMkLst>
            <pc:docMk/>
            <pc:sldMk cId="1332477169" sldId="359"/>
            <ac:spMk id="6" creationId="{D799B6F3-B6C7-40FE-911C-AD8859C81D39}"/>
          </ac:spMkLst>
        </pc:spChg>
        <pc:spChg chg="del">
          <ac:chgData name="長谷川　三紗" userId="f48052c6-6df6-4886-b401-abfaba4f96d0" providerId="ADAL" clId="{5801D82A-BAEE-5842-AB7F-4CCF37D84700}" dt="2018-09-03T13:53:38.152" v="4" actId="478"/>
          <ac:spMkLst>
            <pc:docMk/>
            <pc:sldMk cId="1332477169" sldId="359"/>
            <ac:spMk id="7" creationId="{259E5A2A-BC3C-423E-BA71-44BE928C719F}"/>
          </ac:spMkLst>
        </pc:spChg>
        <pc:spChg chg="del">
          <ac:chgData name="長谷川　三紗" userId="f48052c6-6df6-4886-b401-abfaba4f96d0" providerId="ADAL" clId="{5801D82A-BAEE-5842-AB7F-4CCF37D84700}" dt="2018-09-03T13:53:41.735" v="5" actId="478"/>
          <ac:spMkLst>
            <pc:docMk/>
            <pc:sldMk cId="1332477169" sldId="359"/>
            <ac:spMk id="13" creationId="{61F4A761-364B-4360-B91E-C3B8452536AF}"/>
          </ac:spMkLst>
        </pc:spChg>
        <pc:graphicFrameChg chg="del">
          <ac:chgData name="長谷川　三紗" userId="f48052c6-6df6-4886-b401-abfaba4f96d0" providerId="ADAL" clId="{5801D82A-BAEE-5842-AB7F-4CCF37D84700}" dt="2018-09-03T13:53:30.645" v="2" actId="478"/>
          <ac:graphicFrameMkLst>
            <pc:docMk/>
            <pc:sldMk cId="1332477169" sldId="359"/>
            <ac:graphicFrameMk id="12" creationId="{74469C7E-7E1B-4D56-9F66-8C4F876D6F84}"/>
          </ac:graphicFrameMkLst>
        </pc:graphicFrameChg>
      </pc:sldChg>
      <pc:sldChg chg="modSp">
        <pc:chgData name="長谷川　三紗" userId="f48052c6-6df6-4886-b401-abfaba4f96d0" providerId="ADAL" clId="{5801D82A-BAEE-5842-AB7F-4CCF37D84700}" dt="2018-09-03T15:50:12.656" v="216" actId="20577"/>
        <pc:sldMkLst>
          <pc:docMk/>
          <pc:sldMk cId="590327915" sldId="360"/>
        </pc:sldMkLst>
        <pc:spChg chg="mod">
          <ac:chgData name="長谷川　三紗" userId="f48052c6-6df6-4886-b401-abfaba4f96d0" providerId="ADAL" clId="{5801D82A-BAEE-5842-AB7F-4CCF37D84700}" dt="2018-09-03T15:50:12.656" v="216" actId="20577"/>
          <ac:spMkLst>
            <pc:docMk/>
            <pc:sldMk cId="590327915" sldId="360"/>
            <ac:spMk id="2" creationId="{73299B73-81BC-42AA-8BF7-39BA528AF6AD}"/>
          </ac:spMkLst>
        </pc:spChg>
      </pc:sldChg>
    </pc:docChg>
  </pc:docChgLst>
  <pc:docChgLst>
    <pc:chgData name="栗西　晴香" userId="S::a4216047@aoyama.jp::dcbb347c-9d3a-424a-afcf-f53149135900" providerId="AD" clId="Web-{8E3B8B25-041B-40BA-AF47-063E55D74561}"/>
    <pc:docChg chg="addSld sldOrd">
      <pc:chgData name="栗西　晴香" userId="S::a4216047@aoyama.jp::dcbb347c-9d3a-424a-afcf-f53149135900" providerId="AD" clId="Web-{8E3B8B25-041B-40BA-AF47-063E55D74561}" dt="2018-09-03T14:23:43.077" v="2"/>
      <pc:docMkLst>
        <pc:docMk/>
      </pc:docMkLst>
      <pc:sldChg chg="add ord">
        <pc:chgData name="栗西　晴香" userId="S::a4216047@aoyama.jp::dcbb347c-9d3a-424a-afcf-f53149135900" providerId="AD" clId="Web-{8E3B8B25-041B-40BA-AF47-063E55D74561}" dt="2018-09-03T14:22:16.545" v="1"/>
        <pc:sldMkLst>
          <pc:docMk/>
          <pc:sldMk cId="765868848" sldId="361"/>
        </pc:sldMkLst>
      </pc:sldChg>
      <pc:sldChg chg="add">
        <pc:chgData name="栗西　晴香" userId="S::a4216047@aoyama.jp::dcbb347c-9d3a-424a-afcf-f53149135900" providerId="AD" clId="Web-{8E3B8B25-041B-40BA-AF47-063E55D74561}" dt="2018-09-03T14:23:43.077" v="2"/>
        <pc:sldMkLst>
          <pc:docMk/>
          <pc:sldMk cId="1467907109" sldId="36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1.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___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___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___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2.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______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dirty="0"/>
              <a:t>過去１年間のリユースでの販売経験</a:t>
            </a:r>
            <a:endParaRPr lang="en-US" altLang="ja-JP"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7413081763952751"/>
          <c:y val="0.13463529501819452"/>
          <c:w val="0.77885310647048567"/>
          <c:h val="0.77562321636761178"/>
        </c:manualLayout>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特に無い</c:v>
                </c:pt>
                <c:pt idx="1">
                  <c:v>ホビー</c:v>
                </c:pt>
                <c:pt idx="2">
                  <c:v>家電</c:v>
                </c:pt>
                <c:pt idx="3">
                  <c:v>小物</c:v>
                </c:pt>
                <c:pt idx="4">
                  <c:v>ファッション</c:v>
                </c:pt>
              </c:strCache>
            </c:strRef>
          </c:cat>
          <c:val>
            <c:numRef>
              <c:f>Sheet1!$B$2:$B$6</c:f>
              <c:numCache>
                <c:formatCode>General</c:formatCode>
                <c:ptCount val="5"/>
                <c:pt idx="0">
                  <c:v>0.79300000000000004</c:v>
                </c:pt>
                <c:pt idx="1">
                  <c:v>7.8E-2</c:v>
                </c:pt>
                <c:pt idx="2">
                  <c:v>3.5999999999999997E-2</c:v>
                </c:pt>
                <c:pt idx="3">
                  <c:v>4.8000000000000001E-2</c:v>
                </c:pt>
                <c:pt idx="4">
                  <c:v>0.13700000000000001</c:v>
                </c:pt>
              </c:numCache>
            </c:numRef>
          </c:val>
          <c:extLst>
            <c:ext xmlns:c16="http://schemas.microsoft.com/office/drawing/2014/chart" uri="{C3380CC4-5D6E-409C-BE32-E72D297353CC}">
              <c16:uniqueId val="{00000000-306D-4ABE-AF31-1244F6B2A6DA}"/>
            </c:ext>
          </c:extLst>
        </c:ser>
        <c:dLbls>
          <c:showLegendKey val="0"/>
          <c:showVal val="0"/>
          <c:showCatName val="0"/>
          <c:showSerName val="0"/>
          <c:showPercent val="0"/>
          <c:showBubbleSize val="0"/>
        </c:dLbls>
        <c:gapWidth val="182"/>
        <c:axId val="736149440"/>
        <c:axId val="736154536"/>
      </c:barChart>
      <c:catAx>
        <c:axId val="7361494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54536"/>
        <c:crosses val="autoZero"/>
        <c:auto val="1"/>
        <c:lblAlgn val="ctr"/>
        <c:lblOffset val="100"/>
        <c:noMultiLvlLbl val="0"/>
      </c:catAx>
      <c:valAx>
        <c:axId val="736154536"/>
        <c:scaling>
          <c:orientation val="minMax"/>
          <c:max val="0.9"/>
          <c:min val="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49440"/>
        <c:crosses val="autoZero"/>
        <c:crossBetween val="between"/>
        <c:majorUnit val="0.1"/>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dirty="0"/>
              <a:t>過去１年間のリユースでの購入経験</a:t>
            </a:r>
            <a:endParaRPr lang="en-US" altLang="ja-JP"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特に無い</c:v>
                </c:pt>
                <c:pt idx="1">
                  <c:v>ホビー</c:v>
                </c:pt>
                <c:pt idx="2">
                  <c:v>家電</c:v>
                </c:pt>
                <c:pt idx="3">
                  <c:v>小物</c:v>
                </c:pt>
                <c:pt idx="4">
                  <c:v>ファッション</c:v>
                </c:pt>
              </c:strCache>
            </c:strRef>
          </c:cat>
          <c:val>
            <c:numRef>
              <c:f>Sheet1!$B$2:$B$6</c:f>
              <c:numCache>
                <c:formatCode>General</c:formatCode>
                <c:ptCount val="5"/>
                <c:pt idx="0">
                  <c:v>0.69499999999999995</c:v>
                </c:pt>
                <c:pt idx="1">
                  <c:v>0.123</c:v>
                </c:pt>
                <c:pt idx="2">
                  <c:v>6.4000000000000001E-2</c:v>
                </c:pt>
                <c:pt idx="3">
                  <c:v>6.4000000000000001E-2</c:v>
                </c:pt>
                <c:pt idx="4">
                  <c:v>0.17299999999999999</c:v>
                </c:pt>
              </c:numCache>
            </c:numRef>
          </c:val>
          <c:extLst>
            <c:ext xmlns:c16="http://schemas.microsoft.com/office/drawing/2014/chart" uri="{C3380CC4-5D6E-409C-BE32-E72D297353CC}">
              <c16:uniqueId val="{00000000-CE64-4451-9297-9E1FB3908595}"/>
            </c:ext>
          </c:extLst>
        </c:ser>
        <c:dLbls>
          <c:dLblPos val="outEnd"/>
          <c:showLegendKey val="0"/>
          <c:showVal val="1"/>
          <c:showCatName val="0"/>
          <c:showSerName val="0"/>
          <c:showPercent val="0"/>
          <c:showBubbleSize val="0"/>
        </c:dLbls>
        <c:gapWidth val="182"/>
        <c:axId val="736152968"/>
        <c:axId val="736148656"/>
      </c:barChart>
      <c:catAx>
        <c:axId val="7361529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48656"/>
        <c:crosses val="autoZero"/>
        <c:auto val="1"/>
        <c:lblAlgn val="ctr"/>
        <c:lblOffset val="100"/>
        <c:noMultiLvlLbl val="0"/>
      </c:catAx>
      <c:valAx>
        <c:axId val="73614865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52968"/>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dirty="0"/>
              <a:t>リユースでの販売意向</a:t>
            </a:r>
            <a:endParaRPr lang="en-US" altLang="ja-JP"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7413081763952751"/>
          <c:y val="0.13463529501819452"/>
          <c:w val="0.77885310647048567"/>
          <c:h val="0.77562321636761178"/>
        </c:manualLayout>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何らかの意向あり</c:v>
                </c:pt>
                <c:pt idx="1">
                  <c:v>ホビー</c:v>
                </c:pt>
                <c:pt idx="2">
                  <c:v>家電</c:v>
                </c:pt>
                <c:pt idx="3">
                  <c:v>小物</c:v>
                </c:pt>
                <c:pt idx="4">
                  <c:v>ファッション</c:v>
                </c:pt>
              </c:strCache>
            </c:strRef>
          </c:cat>
          <c:val>
            <c:numRef>
              <c:f>Sheet1!$B$2:$B$6</c:f>
              <c:numCache>
                <c:formatCode>General</c:formatCode>
                <c:ptCount val="5"/>
                <c:pt idx="0">
                  <c:v>0.72</c:v>
                </c:pt>
                <c:pt idx="1">
                  <c:v>0.52800000000000002</c:v>
                </c:pt>
                <c:pt idx="2">
                  <c:v>0.26700000000000002</c:v>
                </c:pt>
                <c:pt idx="3">
                  <c:v>0.314</c:v>
                </c:pt>
                <c:pt idx="4">
                  <c:v>0.76200000000000001</c:v>
                </c:pt>
              </c:numCache>
            </c:numRef>
          </c:val>
          <c:extLst>
            <c:ext xmlns:c16="http://schemas.microsoft.com/office/drawing/2014/chart" uri="{C3380CC4-5D6E-409C-BE32-E72D297353CC}">
              <c16:uniqueId val="{00000000-36F1-40B4-88BE-5C36605CF3C2}"/>
            </c:ext>
          </c:extLst>
        </c:ser>
        <c:dLbls>
          <c:showLegendKey val="0"/>
          <c:showVal val="0"/>
          <c:showCatName val="0"/>
          <c:showSerName val="0"/>
          <c:showPercent val="0"/>
          <c:showBubbleSize val="0"/>
        </c:dLbls>
        <c:gapWidth val="182"/>
        <c:axId val="736160416"/>
        <c:axId val="736158064"/>
      </c:barChart>
      <c:catAx>
        <c:axId val="7361604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58064"/>
        <c:crosses val="autoZero"/>
        <c:auto val="1"/>
        <c:lblAlgn val="ctr"/>
        <c:lblOffset val="100"/>
        <c:noMultiLvlLbl val="0"/>
      </c:catAx>
      <c:valAx>
        <c:axId val="736158064"/>
        <c:scaling>
          <c:orientation val="minMax"/>
          <c:max val="0.9"/>
          <c:min val="0"/>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60416"/>
        <c:crosses val="autoZero"/>
        <c:crossBetween val="between"/>
        <c:majorUnit val="0.1"/>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dirty="0"/>
              <a:t>リユースでの購入意向</a:t>
            </a:r>
            <a:endParaRPr lang="en-US" altLang="ja-JP"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23121738754862342"/>
          <c:y val="0.13213543890135929"/>
          <c:w val="0.73443561056987605"/>
          <c:h val="0.78477037205784272"/>
        </c:manualLayout>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何らかの意向あり</c:v>
                </c:pt>
                <c:pt idx="1">
                  <c:v>ホビー</c:v>
                </c:pt>
                <c:pt idx="2">
                  <c:v>家電</c:v>
                </c:pt>
                <c:pt idx="3">
                  <c:v>小物</c:v>
                </c:pt>
                <c:pt idx="4">
                  <c:v>ファッション</c:v>
                </c:pt>
              </c:strCache>
            </c:strRef>
          </c:cat>
          <c:val>
            <c:numRef>
              <c:f>Sheet1!$B$2:$B$6</c:f>
              <c:numCache>
                <c:formatCode>General</c:formatCode>
                <c:ptCount val="5"/>
                <c:pt idx="0">
                  <c:v>0.58399999999999996</c:v>
                </c:pt>
                <c:pt idx="1">
                  <c:v>0.45900000000000002</c:v>
                </c:pt>
                <c:pt idx="2">
                  <c:v>0.22800000000000001</c:v>
                </c:pt>
                <c:pt idx="3">
                  <c:v>0.23799999999999999</c:v>
                </c:pt>
                <c:pt idx="4">
                  <c:v>0.505</c:v>
                </c:pt>
              </c:numCache>
            </c:numRef>
          </c:val>
          <c:extLst>
            <c:ext xmlns:c16="http://schemas.microsoft.com/office/drawing/2014/chart" uri="{C3380CC4-5D6E-409C-BE32-E72D297353CC}">
              <c16:uniqueId val="{00000000-F82E-41B1-9E47-9EA59BCB8D32}"/>
            </c:ext>
          </c:extLst>
        </c:ser>
        <c:dLbls>
          <c:dLblPos val="outEnd"/>
          <c:showLegendKey val="0"/>
          <c:showVal val="1"/>
          <c:showCatName val="0"/>
          <c:showSerName val="0"/>
          <c:showPercent val="0"/>
          <c:showBubbleSize val="0"/>
        </c:dLbls>
        <c:gapWidth val="182"/>
        <c:axId val="736156496"/>
        <c:axId val="736156888"/>
      </c:barChart>
      <c:catAx>
        <c:axId val="7361564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56888"/>
        <c:crosses val="autoZero"/>
        <c:auto val="1"/>
        <c:lblAlgn val="ctr"/>
        <c:lblOffset val="100"/>
        <c:noMultiLvlLbl val="0"/>
      </c:catAx>
      <c:valAx>
        <c:axId val="73615688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73615649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2400" b="0" i="0" u="none" strike="noStrike" kern="1200" spc="0" baseline="0">
                <a:solidFill>
                  <a:schemeClr val="tx1">
                    <a:lumMod val="65000"/>
                    <a:lumOff val="35000"/>
                  </a:schemeClr>
                </a:solidFill>
                <a:latin typeface="+mn-lt"/>
                <a:ea typeface="+mn-ea"/>
                <a:cs typeface="+mn-cs"/>
              </a:defRPr>
            </a:pPr>
            <a:r>
              <a:rPr lang="en-US" altLang="ja-JP" sz="2400" b="1" err="1"/>
              <a:t>CtoC</a:t>
            </a:r>
            <a:r>
              <a:rPr lang="ja-JP" altLang="en-US" sz="2400" baseline="0"/>
              <a:t>市場規模</a:t>
            </a:r>
            <a:endParaRPr lang="en-US" altLang="ja-JP" sz="2400"/>
          </a:p>
        </c:rich>
      </c:tx>
      <c:layout/>
      <c:overlay val="0"/>
      <c:spPr>
        <a:noFill/>
        <a:ln>
          <a:noFill/>
        </a:ln>
        <a:effectLst/>
      </c:spPr>
      <c:txPr>
        <a:bodyPr rot="0" spcFirstLastPara="1" vertOverflow="ellipsis" vert="horz" wrap="square" anchor="ctr" anchorCtr="1"/>
        <a:lstStyle/>
        <a:p>
          <a:pPr>
            <a:defRPr lang="ja-JP" sz="2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776726591205229"/>
          <c:y val="0.14328717588920403"/>
          <c:w val="0.84008345465064527"/>
          <c:h val="0.76055983686124107"/>
        </c:manualLayout>
      </c:layout>
      <c:barChart>
        <c:barDir val="col"/>
        <c:grouping val="clustered"/>
        <c:varyColors val="0"/>
        <c:ser>
          <c:idx val="0"/>
          <c:order val="0"/>
          <c:tx>
            <c:strRef>
              <c:f>Sheet1!$B$1</c:f>
              <c:strCache>
                <c:ptCount val="1"/>
                <c:pt idx="0">
                  <c:v>系列 1</c:v>
                </c:pt>
              </c:strCache>
            </c:strRef>
          </c:tx>
          <c:spPr>
            <a:solidFill>
              <a:srgbClr val="00B0F0"/>
            </a:solidFill>
            <a:ln>
              <a:noFill/>
            </a:ln>
            <a:effectLst/>
          </c:spPr>
          <c:invertIfNegative val="0"/>
          <c:dLbls>
            <c:dLbl>
              <c:idx val="0"/>
              <c:spPr>
                <a:noFill/>
                <a:ln>
                  <a:noFill/>
                </a:ln>
                <a:effectLst/>
              </c:spPr>
              <c:txPr>
                <a:bodyPr rot="0" spcFirstLastPara="1" vertOverflow="ellipsis" vert="horz" wrap="square" lIns="38100" tIns="19050" rIns="38100" bIns="19050" anchor="ctr" anchorCtr="1">
                  <a:spAutoFit/>
                </a:bodyPr>
                <a:lstStyle/>
                <a:p>
                  <a:pPr>
                    <a:defRPr lang="ja-JP" sz="1800" b="1"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extLst>
                <c:ext xmlns:c16="http://schemas.microsoft.com/office/drawing/2014/chart" uri="{C3380CC4-5D6E-409C-BE32-E72D297353CC}">
                  <c16:uniqueId val="{00000000-C53C-C94F-B053-162BC114062B}"/>
                </c:ext>
              </c:extLst>
            </c:dLbl>
            <c:dLbl>
              <c:idx val="1"/>
              <c:spPr>
                <a:noFill/>
                <a:ln>
                  <a:noFill/>
                </a:ln>
                <a:effectLst/>
              </c:spPr>
              <c:txPr>
                <a:bodyPr rot="0" spcFirstLastPara="1" vertOverflow="ellipsis" vert="horz" wrap="square" lIns="38100" tIns="19050" rIns="38100" bIns="19050" anchor="ctr" anchorCtr="1">
                  <a:spAutoFit/>
                </a:bodyPr>
                <a:lstStyle/>
                <a:p>
                  <a:pPr>
                    <a:defRPr lang="ja-JP" sz="1800" b="1"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extLst>
                <c:ext xmlns:c16="http://schemas.microsoft.com/office/drawing/2014/chart" uri="{C3380CC4-5D6E-409C-BE32-E72D297353CC}">
                  <c16:uniqueId val="{00000001-C53C-C94F-B053-162BC114062B}"/>
                </c:ext>
              </c:extLst>
            </c:dLbl>
            <c:spPr>
              <a:noFill/>
              <a:ln>
                <a:noFill/>
              </a:ln>
              <a:effectLst/>
            </c:spPr>
            <c:txPr>
              <a:bodyPr rot="0" spcFirstLastPara="1" vertOverflow="ellipsis" vert="horz" wrap="square" lIns="38100" tIns="19050" rIns="38100" bIns="19050" anchor="ctr" anchorCtr="1">
                <a:spAutoFit/>
              </a:bodyPr>
              <a:lstStyle/>
              <a:p>
                <a:pPr>
                  <a:defRPr lang="ja-JP" sz="1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2016</c:v>
                </c:pt>
                <c:pt idx="1">
                  <c:v>2017</c:v>
                </c:pt>
              </c:numCache>
            </c:numRef>
          </c:cat>
          <c:val>
            <c:numRef>
              <c:f>Sheet1!$B$2:$B$3</c:f>
              <c:numCache>
                <c:formatCode>#,##0</c:formatCode>
                <c:ptCount val="2"/>
                <c:pt idx="0">
                  <c:v>3052</c:v>
                </c:pt>
                <c:pt idx="1">
                  <c:v>4835</c:v>
                </c:pt>
              </c:numCache>
            </c:numRef>
          </c:val>
          <c:extLst>
            <c:ext xmlns:c16="http://schemas.microsoft.com/office/drawing/2014/chart" uri="{C3380CC4-5D6E-409C-BE32-E72D297353CC}">
              <c16:uniqueId val="{00000000-A1A7-447E-9FC9-DB7C49FD2AA7}"/>
            </c:ext>
          </c:extLst>
        </c:ser>
        <c:dLbls>
          <c:dLblPos val="outEnd"/>
          <c:showLegendKey val="0"/>
          <c:showVal val="1"/>
          <c:showCatName val="0"/>
          <c:showSerName val="0"/>
          <c:showPercent val="0"/>
          <c:showBubbleSize val="0"/>
        </c:dLbls>
        <c:gapWidth val="219"/>
        <c:overlap val="-27"/>
        <c:axId val="736167864"/>
        <c:axId val="736161200"/>
      </c:barChart>
      <c:catAx>
        <c:axId val="736167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736161200"/>
        <c:crosses val="autoZero"/>
        <c:auto val="1"/>
        <c:lblAlgn val="ctr"/>
        <c:lblOffset val="100"/>
        <c:noMultiLvlLbl val="0"/>
      </c:catAx>
      <c:valAx>
        <c:axId val="73616120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736167864"/>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2000" b="0" i="0" u="none" strike="noStrike" kern="1200" spc="0" baseline="0">
                <a:solidFill>
                  <a:schemeClr val="tx1">
                    <a:lumMod val="65000"/>
                    <a:lumOff val="35000"/>
                  </a:schemeClr>
                </a:solidFill>
                <a:latin typeface="+mn-lt"/>
                <a:ea typeface="+mn-ea"/>
                <a:cs typeface="+mn-cs"/>
              </a:defRPr>
            </a:pPr>
            <a:r>
              <a:rPr lang="ja-JP" sz="2000"/>
              <a:t>スマートフォンの普及率</a:t>
            </a:r>
            <a:endParaRPr lang="en-US" sz="2000"/>
          </a:p>
        </c:rich>
      </c:tx>
      <c:layout/>
      <c:overlay val="0"/>
      <c:spPr>
        <a:noFill/>
        <a:ln>
          <a:noFill/>
        </a:ln>
        <a:effectLst/>
      </c:spPr>
      <c:txPr>
        <a:bodyPr rot="0" spcFirstLastPara="1" vertOverflow="ellipsis" vert="horz" wrap="square" anchor="ctr" anchorCtr="1"/>
        <a:lstStyle/>
        <a:p>
          <a:pPr>
            <a:defRPr lang="ja-JP" sz="20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Sheet1!$B$1</c:f>
              <c:strCache>
                <c:ptCount val="1"/>
                <c:pt idx="0">
                  <c:v>系列 1</c:v>
                </c:pt>
              </c:strCache>
            </c:strRef>
          </c:tx>
          <c:spPr>
            <a:ln w="31750" cap="rnd">
              <a:solidFill>
                <a:srgbClr val="00B0F0"/>
              </a:solidFill>
              <a:round/>
            </a:ln>
            <a:effectLst/>
          </c:spPr>
          <c:marker>
            <c:symbol val="circle"/>
            <c:size val="9"/>
            <c:spPr>
              <a:solidFill>
                <a:srgbClr val="00B0F0"/>
              </a:solidFill>
              <a:ln w="9525">
                <a:solidFill>
                  <a:schemeClr val="accent1"/>
                </a:solidFill>
              </a:ln>
              <a:effectLst/>
            </c:spPr>
          </c:marker>
          <c:dLbls>
            <c:spPr>
              <a:noFill/>
              <a:ln>
                <a:noFill/>
              </a:ln>
              <a:effectLst/>
            </c:spPr>
            <c:txPr>
              <a:bodyPr rot="0" spcFirstLastPara="1" vertOverflow="ellipsis" vert="horz" wrap="square" lIns="38100" tIns="19050" rIns="38100" bIns="19050" anchor="ctr" anchorCtr="1">
                <a:spAutoFit/>
              </a:bodyPr>
              <a:lstStyle/>
              <a:p>
                <a:pPr>
                  <a:defRPr lang="ja-JP" sz="1800" b="0"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Sheet1!$B$2:$B$9</c:f>
              <c:numCache>
                <c:formatCode>General</c:formatCode>
                <c:ptCount val="8"/>
                <c:pt idx="0">
                  <c:v>9.9</c:v>
                </c:pt>
                <c:pt idx="1">
                  <c:v>29.3</c:v>
                </c:pt>
                <c:pt idx="2">
                  <c:v>49.5</c:v>
                </c:pt>
                <c:pt idx="3">
                  <c:v>62.6</c:v>
                </c:pt>
                <c:pt idx="4">
                  <c:v>64.2</c:v>
                </c:pt>
                <c:pt idx="5">
                  <c:v>72</c:v>
                </c:pt>
                <c:pt idx="6">
                  <c:v>71.8</c:v>
                </c:pt>
                <c:pt idx="7">
                  <c:v>77</c:v>
                </c:pt>
              </c:numCache>
            </c:numRef>
          </c:val>
          <c:smooth val="0"/>
          <c:extLst>
            <c:ext xmlns:c16="http://schemas.microsoft.com/office/drawing/2014/chart" uri="{C3380CC4-5D6E-409C-BE32-E72D297353CC}">
              <c16:uniqueId val="{00000000-8273-455B-8526-4194E45DC592}"/>
            </c:ext>
          </c:extLst>
        </c:ser>
        <c:dLbls>
          <c:showLegendKey val="0"/>
          <c:showVal val="0"/>
          <c:showCatName val="0"/>
          <c:showSerName val="0"/>
          <c:showPercent val="0"/>
          <c:showBubbleSize val="0"/>
        </c:dLbls>
        <c:marker val="1"/>
        <c:smooth val="0"/>
        <c:axId val="736161592"/>
        <c:axId val="736172176"/>
      </c:lineChart>
      <c:catAx>
        <c:axId val="7361615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736172176"/>
        <c:crosses val="autoZero"/>
        <c:auto val="1"/>
        <c:lblAlgn val="ctr"/>
        <c:lblOffset val="100"/>
        <c:noMultiLvlLbl val="0"/>
      </c:catAx>
      <c:valAx>
        <c:axId val="7361721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crossAx val="73616159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ja-JP" sz="1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ja-JP" altLang="en-US" sz="2000" dirty="0"/>
              <a:t>中古品を購入し、使用することに抵抗を感じるか否か</a:t>
            </a: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Sheet1!$B$1</c:f>
              <c:strCache>
                <c:ptCount val="1"/>
                <c:pt idx="0">
                  <c:v>全く抵抗を感じない</c:v>
                </c:pt>
              </c:strCache>
            </c:strRef>
          </c:tx>
          <c:spPr>
            <a:solidFill>
              <a:schemeClr val="accent1"/>
            </a:solidFill>
            <a:ln>
              <a:noFill/>
            </a:ln>
            <a:effectLst/>
          </c:spPr>
          <c:invertIfNegative val="0"/>
          <c:dPt>
            <c:idx val="4"/>
            <c:invertIfNegative val="0"/>
            <c:bubble3D val="0"/>
            <c:spPr>
              <a:solidFill>
                <a:schemeClr val="accent1"/>
              </a:solidFill>
              <a:ln cmpd="sng">
                <a:noFill/>
              </a:ln>
              <a:effectLst>
                <a:glow rad="266700">
                  <a:schemeClr val="bg1">
                    <a:alpha val="69000"/>
                  </a:schemeClr>
                </a:glow>
              </a:effectLst>
            </c:spPr>
            <c:extLst>
              <c:ext xmlns:c16="http://schemas.microsoft.com/office/drawing/2014/chart" uri="{C3380CC4-5D6E-409C-BE32-E72D297353CC}">
                <c16:uniqueId val="{00000000-6459-4CC1-A83D-48D3950380A5}"/>
              </c:ext>
            </c:extLst>
          </c:dPt>
          <c:cat>
            <c:strRef>
              <c:f>Sheet1!$A$2:$A$6</c:f>
              <c:strCache>
                <c:ptCount val="5"/>
                <c:pt idx="0">
                  <c:v>60代</c:v>
                </c:pt>
                <c:pt idx="1">
                  <c:v>50代</c:v>
                </c:pt>
                <c:pt idx="2">
                  <c:v>40代</c:v>
                </c:pt>
                <c:pt idx="3">
                  <c:v>30代</c:v>
                </c:pt>
                <c:pt idx="4">
                  <c:v>20代</c:v>
                </c:pt>
              </c:strCache>
            </c:strRef>
          </c:cat>
          <c:val>
            <c:numRef>
              <c:f>Sheet1!$B$2:$B$6</c:f>
              <c:numCache>
                <c:formatCode>General</c:formatCode>
                <c:ptCount val="5"/>
                <c:pt idx="0">
                  <c:v>8.5</c:v>
                </c:pt>
                <c:pt idx="1">
                  <c:v>10.5</c:v>
                </c:pt>
                <c:pt idx="2">
                  <c:v>9</c:v>
                </c:pt>
                <c:pt idx="3">
                  <c:v>7.5</c:v>
                </c:pt>
                <c:pt idx="4">
                  <c:v>16</c:v>
                </c:pt>
              </c:numCache>
            </c:numRef>
          </c:val>
          <c:extLst>
            <c:ext xmlns:c16="http://schemas.microsoft.com/office/drawing/2014/chart" uri="{C3380CC4-5D6E-409C-BE32-E72D297353CC}">
              <c16:uniqueId val="{00000000-1BBB-42BC-A6F5-308418725A97}"/>
            </c:ext>
          </c:extLst>
        </c:ser>
        <c:ser>
          <c:idx val="1"/>
          <c:order val="1"/>
          <c:tx>
            <c:strRef>
              <c:f>Sheet1!$C$1</c:f>
              <c:strCache>
                <c:ptCount val="1"/>
                <c:pt idx="0">
                  <c:v>あまり抵抗を感じない</c:v>
                </c:pt>
              </c:strCache>
            </c:strRef>
          </c:tx>
          <c:spPr>
            <a:solidFill>
              <a:schemeClr val="accent2"/>
            </a:solidFill>
            <a:ln>
              <a:noFill/>
            </a:ln>
            <a:effectLst/>
          </c:spPr>
          <c:invertIfNegative val="0"/>
          <c:cat>
            <c:strRef>
              <c:f>Sheet1!$A$2:$A$6</c:f>
              <c:strCache>
                <c:ptCount val="5"/>
                <c:pt idx="0">
                  <c:v>60代</c:v>
                </c:pt>
                <c:pt idx="1">
                  <c:v>50代</c:v>
                </c:pt>
                <c:pt idx="2">
                  <c:v>40代</c:v>
                </c:pt>
                <c:pt idx="3">
                  <c:v>30代</c:v>
                </c:pt>
                <c:pt idx="4">
                  <c:v>20代</c:v>
                </c:pt>
              </c:strCache>
            </c:strRef>
          </c:cat>
          <c:val>
            <c:numRef>
              <c:f>Sheet1!$C$2:$C$6</c:f>
              <c:numCache>
                <c:formatCode>General</c:formatCode>
                <c:ptCount val="5"/>
                <c:pt idx="0">
                  <c:v>36</c:v>
                </c:pt>
                <c:pt idx="1">
                  <c:v>38</c:v>
                </c:pt>
                <c:pt idx="2">
                  <c:v>42</c:v>
                </c:pt>
                <c:pt idx="3">
                  <c:v>41</c:v>
                </c:pt>
                <c:pt idx="4">
                  <c:v>37.5</c:v>
                </c:pt>
              </c:numCache>
            </c:numRef>
          </c:val>
          <c:extLst>
            <c:ext xmlns:c16="http://schemas.microsoft.com/office/drawing/2014/chart" uri="{C3380CC4-5D6E-409C-BE32-E72D297353CC}">
              <c16:uniqueId val="{00000001-1BBB-42BC-A6F5-308418725A97}"/>
            </c:ext>
          </c:extLst>
        </c:ser>
        <c:ser>
          <c:idx val="2"/>
          <c:order val="2"/>
          <c:tx>
            <c:strRef>
              <c:f>Sheet1!$D$1</c:f>
              <c:strCache>
                <c:ptCount val="1"/>
                <c:pt idx="0">
                  <c:v>やや抵抗を感じる</c:v>
                </c:pt>
              </c:strCache>
            </c:strRef>
          </c:tx>
          <c:spPr>
            <a:solidFill>
              <a:schemeClr val="accent3"/>
            </a:solidFill>
            <a:ln>
              <a:noFill/>
            </a:ln>
            <a:effectLst/>
          </c:spPr>
          <c:invertIfNegative val="0"/>
          <c:cat>
            <c:strRef>
              <c:f>Sheet1!$A$2:$A$6</c:f>
              <c:strCache>
                <c:ptCount val="5"/>
                <c:pt idx="0">
                  <c:v>60代</c:v>
                </c:pt>
                <c:pt idx="1">
                  <c:v>50代</c:v>
                </c:pt>
                <c:pt idx="2">
                  <c:v>40代</c:v>
                </c:pt>
                <c:pt idx="3">
                  <c:v>30代</c:v>
                </c:pt>
                <c:pt idx="4">
                  <c:v>20代</c:v>
                </c:pt>
              </c:strCache>
            </c:strRef>
          </c:cat>
          <c:val>
            <c:numRef>
              <c:f>Sheet1!$D$2:$D$6</c:f>
              <c:numCache>
                <c:formatCode>General</c:formatCode>
                <c:ptCount val="5"/>
                <c:pt idx="0">
                  <c:v>36</c:v>
                </c:pt>
                <c:pt idx="1">
                  <c:v>33.5</c:v>
                </c:pt>
                <c:pt idx="2">
                  <c:v>33</c:v>
                </c:pt>
                <c:pt idx="3">
                  <c:v>33.5</c:v>
                </c:pt>
                <c:pt idx="4">
                  <c:v>30.5</c:v>
                </c:pt>
              </c:numCache>
            </c:numRef>
          </c:val>
          <c:extLst>
            <c:ext xmlns:c16="http://schemas.microsoft.com/office/drawing/2014/chart" uri="{C3380CC4-5D6E-409C-BE32-E72D297353CC}">
              <c16:uniqueId val="{00000002-1BBB-42BC-A6F5-308418725A97}"/>
            </c:ext>
          </c:extLst>
        </c:ser>
        <c:ser>
          <c:idx val="3"/>
          <c:order val="3"/>
          <c:tx>
            <c:strRef>
              <c:f>Sheet1!$E$1</c:f>
              <c:strCache>
                <c:ptCount val="1"/>
                <c:pt idx="0">
                  <c:v>抵抗を感じる</c:v>
                </c:pt>
              </c:strCache>
            </c:strRef>
          </c:tx>
          <c:spPr>
            <a:solidFill>
              <a:schemeClr val="accent4"/>
            </a:solidFill>
            <a:ln>
              <a:noFill/>
            </a:ln>
            <a:effectLst/>
          </c:spPr>
          <c:invertIfNegative val="0"/>
          <c:cat>
            <c:strRef>
              <c:f>Sheet1!$A$2:$A$6</c:f>
              <c:strCache>
                <c:ptCount val="5"/>
                <c:pt idx="0">
                  <c:v>60代</c:v>
                </c:pt>
                <c:pt idx="1">
                  <c:v>50代</c:v>
                </c:pt>
                <c:pt idx="2">
                  <c:v>40代</c:v>
                </c:pt>
                <c:pt idx="3">
                  <c:v>30代</c:v>
                </c:pt>
                <c:pt idx="4">
                  <c:v>20代</c:v>
                </c:pt>
              </c:strCache>
            </c:strRef>
          </c:cat>
          <c:val>
            <c:numRef>
              <c:f>Sheet1!$E$2:$E$6</c:f>
              <c:numCache>
                <c:formatCode>General</c:formatCode>
                <c:ptCount val="5"/>
                <c:pt idx="0">
                  <c:v>19.5</c:v>
                </c:pt>
                <c:pt idx="1">
                  <c:v>18</c:v>
                </c:pt>
                <c:pt idx="2">
                  <c:v>16</c:v>
                </c:pt>
                <c:pt idx="3">
                  <c:v>18</c:v>
                </c:pt>
                <c:pt idx="4">
                  <c:v>16</c:v>
                </c:pt>
              </c:numCache>
            </c:numRef>
          </c:val>
          <c:extLst>
            <c:ext xmlns:c16="http://schemas.microsoft.com/office/drawing/2014/chart" uri="{C3380CC4-5D6E-409C-BE32-E72D297353CC}">
              <c16:uniqueId val="{00000003-1BBB-42BC-A6F5-308418725A97}"/>
            </c:ext>
          </c:extLst>
        </c:ser>
        <c:dLbls>
          <c:showLegendKey val="0"/>
          <c:showVal val="0"/>
          <c:showCatName val="0"/>
          <c:showSerName val="0"/>
          <c:showPercent val="0"/>
          <c:showBubbleSize val="0"/>
        </c:dLbls>
        <c:gapWidth val="150"/>
        <c:overlap val="100"/>
        <c:axId val="552222288"/>
        <c:axId val="552210920"/>
      </c:barChart>
      <c:catAx>
        <c:axId val="5522222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52210920"/>
        <c:crosses val="autoZero"/>
        <c:auto val="1"/>
        <c:lblAlgn val="ctr"/>
        <c:lblOffset val="100"/>
        <c:noMultiLvlLbl val="0"/>
      </c:catAx>
      <c:valAx>
        <c:axId val="55221092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5222228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ja-JP" sz="2000"/>
              <a:t>商品を購入する前に、フリマアプリで売値を調べる</a:t>
            </a:r>
          </a:p>
        </c:rich>
      </c:tx>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bar"/>
        <c:grouping val="percentStacked"/>
        <c:varyColors val="0"/>
        <c:ser>
          <c:idx val="0"/>
          <c:order val="0"/>
          <c:tx>
            <c:strRef>
              <c:f>Sheet1!$B$1</c:f>
              <c:strCache>
                <c:ptCount val="1"/>
                <c:pt idx="0">
                  <c:v>よくある</c:v>
                </c:pt>
              </c:strCache>
            </c:strRef>
          </c:tx>
          <c:spPr>
            <a:solidFill>
              <a:schemeClr val="accent1"/>
            </a:solidFill>
            <a:ln>
              <a:noFill/>
            </a:ln>
            <a:effectLst/>
          </c:spPr>
          <c:invertIfNegative val="0"/>
          <c:cat>
            <c:strRef>
              <c:f>Sheet1!$A$2:$A$6</c:f>
              <c:strCache>
                <c:ptCount val="5"/>
                <c:pt idx="0">
                  <c:v>60代</c:v>
                </c:pt>
                <c:pt idx="1">
                  <c:v>50代</c:v>
                </c:pt>
                <c:pt idx="2">
                  <c:v>40代</c:v>
                </c:pt>
                <c:pt idx="3">
                  <c:v>30代</c:v>
                </c:pt>
                <c:pt idx="4">
                  <c:v>20代</c:v>
                </c:pt>
              </c:strCache>
            </c:strRef>
          </c:cat>
          <c:val>
            <c:numRef>
              <c:f>Sheet1!$B$2:$B$6</c:f>
              <c:numCache>
                <c:formatCode>General</c:formatCode>
                <c:ptCount val="5"/>
                <c:pt idx="0">
                  <c:v>13</c:v>
                </c:pt>
                <c:pt idx="1">
                  <c:v>12</c:v>
                </c:pt>
                <c:pt idx="2">
                  <c:v>13</c:v>
                </c:pt>
                <c:pt idx="3">
                  <c:v>22</c:v>
                </c:pt>
                <c:pt idx="4">
                  <c:v>24</c:v>
                </c:pt>
              </c:numCache>
            </c:numRef>
          </c:val>
          <c:extLst>
            <c:ext xmlns:c16="http://schemas.microsoft.com/office/drawing/2014/chart" uri="{C3380CC4-5D6E-409C-BE32-E72D297353CC}">
              <c16:uniqueId val="{00000000-56E5-4DE3-8081-C917844D4A68}"/>
            </c:ext>
          </c:extLst>
        </c:ser>
        <c:ser>
          <c:idx val="1"/>
          <c:order val="1"/>
          <c:tx>
            <c:strRef>
              <c:f>Sheet1!$C$1</c:f>
              <c:strCache>
                <c:ptCount val="1"/>
                <c:pt idx="0">
                  <c:v>たまにある</c:v>
                </c:pt>
              </c:strCache>
            </c:strRef>
          </c:tx>
          <c:spPr>
            <a:solidFill>
              <a:schemeClr val="accent2"/>
            </a:solidFill>
            <a:ln>
              <a:noFill/>
            </a:ln>
            <a:effectLst/>
          </c:spPr>
          <c:invertIfNegative val="0"/>
          <c:cat>
            <c:strRef>
              <c:f>Sheet1!$A$2:$A$6</c:f>
              <c:strCache>
                <c:ptCount val="5"/>
                <c:pt idx="0">
                  <c:v>60代</c:v>
                </c:pt>
                <c:pt idx="1">
                  <c:v>50代</c:v>
                </c:pt>
                <c:pt idx="2">
                  <c:v>40代</c:v>
                </c:pt>
                <c:pt idx="3">
                  <c:v>30代</c:v>
                </c:pt>
                <c:pt idx="4">
                  <c:v>20代</c:v>
                </c:pt>
              </c:strCache>
            </c:strRef>
          </c:cat>
          <c:val>
            <c:numRef>
              <c:f>Sheet1!$C$2:$C$6</c:f>
              <c:numCache>
                <c:formatCode>General</c:formatCode>
                <c:ptCount val="5"/>
                <c:pt idx="0">
                  <c:v>35</c:v>
                </c:pt>
                <c:pt idx="1">
                  <c:v>43</c:v>
                </c:pt>
                <c:pt idx="2">
                  <c:v>37</c:v>
                </c:pt>
                <c:pt idx="3">
                  <c:v>33</c:v>
                </c:pt>
                <c:pt idx="4">
                  <c:v>43</c:v>
                </c:pt>
              </c:numCache>
            </c:numRef>
          </c:val>
          <c:extLst>
            <c:ext xmlns:c16="http://schemas.microsoft.com/office/drawing/2014/chart" uri="{C3380CC4-5D6E-409C-BE32-E72D297353CC}">
              <c16:uniqueId val="{00000001-56E5-4DE3-8081-C917844D4A68}"/>
            </c:ext>
          </c:extLst>
        </c:ser>
        <c:ser>
          <c:idx val="2"/>
          <c:order val="2"/>
          <c:tx>
            <c:strRef>
              <c:f>Sheet1!$D$1</c:f>
              <c:strCache>
                <c:ptCount val="1"/>
                <c:pt idx="0">
                  <c:v>全くない</c:v>
                </c:pt>
              </c:strCache>
            </c:strRef>
          </c:tx>
          <c:spPr>
            <a:solidFill>
              <a:schemeClr val="accent3"/>
            </a:solidFill>
            <a:ln>
              <a:noFill/>
            </a:ln>
            <a:effectLst/>
          </c:spPr>
          <c:invertIfNegative val="0"/>
          <c:cat>
            <c:strRef>
              <c:f>Sheet1!$A$2:$A$6</c:f>
              <c:strCache>
                <c:ptCount val="5"/>
                <c:pt idx="0">
                  <c:v>60代</c:v>
                </c:pt>
                <c:pt idx="1">
                  <c:v>50代</c:v>
                </c:pt>
                <c:pt idx="2">
                  <c:v>40代</c:v>
                </c:pt>
                <c:pt idx="3">
                  <c:v>30代</c:v>
                </c:pt>
                <c:pt idx="4">
                  <c:v>20代</c:v>
                </c:pt>
              </c:strCache>
            </c:strRef>
          </c:cat>
          <c:val>
            <c:numRef>
              <c:f>Sheet1!$D$2:$D$6</c:f>
              <c:numCache>
                <c:formatCode>General</c:formatCode>
                <c:ptCount val="5"/>
                <c:pt idx="0">
                  <c:v>57</c:v>
                </c:pt>
                <c:pt idx="1">
                  <c:v>45</c:v>
                </c:pt>
                <c:pt idx="2">
                  <c:v>50</c:v>
                </c:pt>
                <c:pt idx="3">
                  <c:v>45</c:v>
                </c:pt>
                <c:pt idx="4">
                  <c:v>33</c:v>
                </c:pt>
              </c:numCache>
            </c:numRef>
          </c:val>
          <c:extLst>
            <c:ext xmlns:c16="http://schemas.microsoft.com/office/drawing/2014/chart" uri="{C3380CC4-5D6E-409C-BE32-E72D297353CC}">
              <c16:uniqueId val="{00000002-56E5-4DE3-8081-C917844D4A68}"/>
            </c:ext>
          </c:extLst>
        </c:ser>
        <c:dLbls>
          <c:showLegendKey val="0"/>
          <c:showVal val="0"/>
          <c:showCatName val="0"/>
          <c:showSerName val="0"/>
          <c:showPercent val="0"/>
          <c:showBubbleSize val="0"/>
        </c:dLbls>
        <c:gapWidth val="150"/>
        <c:overlap val="100"/>
        <c:axId val="552211312"/>
        <c:axId val="552212880"/>
      </c:barChart>
      <c:catAx>
        <c:axId val="5522113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52212880"/>
        <c:crosses val="autoZero"/>
        <c:auto val="1"/>
        <c:lblAlgn val="ctr"/>
        <c:lblOffset val="100"/>
        <c:noMultiLvlLbl val="0"/>
      </c:catAx>
      <c:valAx>
        <c:axId val="55221288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522113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086749-61AB-45AF-B8C9-C23E3F533D81}" type="doc">
      <dgm:prSet loTypeId="urn:microsoft.com/office/officeart/2005/8/layout/process2" loCatId="process" qsTypeId="urn:microsoft.com/office/officeart/2005/8/quickstyle/simple1" qsCatId="simple" csTypeId="urn:microsoft.com/office/officeart/2005/8/colors/colorful4" csCatId="colorful" phldr="1"/>
      <dgm:spPr/>
    </dgm:pt>
    <dgm:pt modelId="{A1E441F6-1A9F-4115-8276-6F5387ACFA94}">
      <dgm:prSet phldrT="[テキスト]"/>
      <dgm:spPr/>
      <dgm:t>
        <a:bodyPr/>
        <a:lstStyle/>
        <a:p>
          <a:r>
            <a:rPr kumimoji="1" lang="ja-JP" altLang="en-US" dirty="0"/>
            <a:t>問題の認識</a:t>
          </a:r>
        </a:p>
      </dgm:t>
    </dgm:pt>
    <dgm:pt modelId="{BD7127A4-64F0-4175-B305-0920A4692C82}" type="parTrans" cxnId="{0A85A338-AD09-4C06-B00D-536EFB26C8F0}">
      <dgm:prSet/>
      <dgm:spPr/>
      <dgm:t>
        <a:bodyPr/>
        <a:lstStyle/>
        <a:p>
          <a:endParaRPr kumimoji="1" lang="ja-JP" altLang="en-US"/>
        </a:p>
      </dgm:t>
    </dgm:pt>
    <dgm:pt modelId="{90FE6001-78E4-4899-8A82-970F2E31DDCD}" type="sibTrans" cxnId="{0A85A338-AD09-4C06-B00D-536EFB26C8F0}">
      <dgm:prSet/>
      <dgm:spPr/>
      <dgm:t>
        <a:bodyPr/>
        <a:lstStyle/>
        <a:p>
          <a:endParaRPr kumimoji="1" lang="ja-JP" altLang="en-US"/>
        </a:p>
      </dgm:t>
    </dgm:pt>
    <dgm:pt modelId="{B2CEE733-8210-48D1-B63F-94EEC0AF4DCD}">
      <dgm:prSet phldrT="[テキスト]"/>
      <dgm:spPr/>
      <dgm:t>
        <a:bodyPr/>
        <a:lstStyle/>
        <a:p>
          <a:r>
            <a:rPr kumimoji="1" lang="ja-JP" altLang="en-US"/>
            <a:t>情報探索</a:t>
          </a:r>
        </a:p>
      </dgm:t>
    </dgm:pt>
    <dgm:pt modelId="{DF507096-50EC-4BC1-A0CB-70262FCAB8D9}" type="parTrans" cxnId="{3CA1AB61-FF03-48FD-A00B-D59682508EF0}">
      <dgm:prSet/>
      <dgm:spPr/>
      <dgm:t>
        <a:bodyPr/>
        <a:lstStyle/>
        <a:p>
          <a:endParaRPr kumimoji="1" lang="ja-JP" altLang="en-US"/>
        </a:p>
      </dgm:t>
    </dgm:pt>
    <dgm:pt modelId="{DE3A45D7-8B7E-4553-8D2A-5ECB5E143EEC}" type="sibTrans" cxnId="{3CA1AB61-FF03-48FD-A00B-D59682508EF0}">
      <dgm:prSet/>
      <dgm:spPr/>
      <dgm:t>
        <a:bodyPr/>
        <a:lstStyle/>
        <a:p>
          <a:endParaRPr kumimoji="1" lang="ja-JP" altLang="en-US"/>
        </a:p>
      </dgm:t>
    </dgm:pt>
    <dgm:pt modelId="{AEFA5BF5-6328-46C3-A5AC-62330768B6A0}">
      <dgm:prSet phldrT="[テキスト]"/>
      <dgm:spPr/>
      <dgm:t>
        <a:bodyPr/>
        <a:lstStyle/>
        <a:p>
          <a:r>
            <a:rPr kumimoji="1" lang="ja-JP" altLang="en-US"/>
            <a:t>代替案評価</a:t>
          </a:r>
        </a:p>
      </dgm:t>
    </dgm:pt>
    <dgm:pt modelId="{B8F53C72-0E05-438C-BFEF-57761CDB994B}" type="parTrans" cxnId="{D8A29A64-705F-4AF3-9533-C0E85C26AB92}">
      <dgm:prSet/>
      <dgm:spPr/>
      <dgm:t>
        <a:bodyPr/>
        <a:lstStyle/>
        <a:p>
          <a:endParaRPr kumimoji="1" lang="ja-JP" altLang="en-US"/>
        </a:p>
      </dgm:t>
    </dgm:pt>
    <dgm:pt modelId="{8122E025-096F-4005-AC72-6E23AA663885}" type="sibTrans" cxnId="{D8A29A64-705F-4AF3-9533-C0E85C26AB92}">
      <dgm:prSet/>
      <dgm:spPr/>
      <dgm:t>
        <a:bodyPr/>
        <a:lstStyle/>
        <a:p>
          <a:endParaRPr kumimoji="1" lang="ja-JP" altLang="en-US"/>
        </a:p>
      </dgm:t>
    </dgm:pt>
    <dgm:pt modelId="{5D96E3E7-4EF7-4438-961F-3963E18C085A}">
      <dgm:prSet phldrT="[テキスト]"/>
      <dgm:spPr/>
      <dgm:t>
        <a:bodyPr/>
        <a:lstStyle/>
        <a:p>
          <a:r>
            <a:rPr kumimoji="1" lang="ja-JP" altLang="en-US"/>
            <a:t>購買意思決定</a:t>
          </a:r>
        </a:p>
      </dgm:t>
    </dgm:pt>
    <dgm:pt modelId="{4D8B3FBE-9A3A-4B40-8A71-47B57E4394FE}" type="parTrans" cxnId="{D9989982-1156-4515-A417-9B476C1D8471}">
      <dgm:prSet/>
      <dgm:spPr/>
      <dgm:t>
        <a:bodyPr/>
        <a:lstStyle/>
        <a:p>
          <a:endParaRPr kumimoji="1" lang="ja-JP" altLang="en-US"/>
        </a:p>
      </dgm:t>
    </dgm:pt>
    <dgm:pt modelId="{8FB2928E-BE8C-41CA-98D3-1DF0C12AA18E}" type="sibTrans" cxnId="{D9989982-1156-4515-A417-9B476C1D8471}">
      <dgm:prSet/>
      <dgm:spPr/>
      <dgm:t>
        <a:bodyPr/>
        <a:lstStyle/>
        <a:p>
          <a:endParaRPr kumimoji="1" lang="ja-JP" altLang="en-US"/>
        </a:p>
      </dgm:t>
    </dgm:pt>
    <dgm:pt modelId="{D7D21644-C008-4DF0-A904-65D94C5BD2DB}">
      <dgm:prSet phldrT="[テキスト]"/>
      <dgm:spPr/>
      <dgm:t>
        <a:bodyPr/>
        <a:lstStyle/>
        <a:p>
          <a:r>
            <a:rPr kumimoji="1" lang="ja-JP" altLang="en-US"/>
            <a:t>購買後の行動</a:t>
          </a:r>
        </a:p>
      </dgm:t>
    </dgm:pt>
    <dgm:pt modelId="{1902B490-1817-4E9F-9F30-31C68BC4860B}" type="parTrans" cxnId="{806384BD-7378-440D-A1D3-682DCC78041B}">
      <dgm:prSet/>
      <dgm:spPr/>
      <dgm:t>
        <a:bodyPr/>
        <a:lstStyle/>
        <a:p>
          <a:endParaRPr kumimoji="1" lang="ja-JP" altLang="en-US"/>
        </a:p>
      </dgm:t>
    </dgm:pt>
    <dgm:pt modelId="{49A28D73-220E-4ABE-B766-673C7F6F20BE}" type="sibTrans" cxnId="{806384BD-7378-440D-A1D3-682DCC78041B}">
      <dgm:prSet/>
      <dgm:spPr/>
      <dgm:t>
        <a:bodyPr/>
        <a:lstStyle/>
        <a:p>
          <a:endParaRPr kumimoji="1" lang="ja-JP" altLang="en-US"/>
        </a:p>
      </dgm:t>
    </dgm:pt>
    <dgm:pt modelId="{3737FFA6-A3C8-43B2-87D9-2CC8F62C2B92}" type="pres">
      <dgm:prSet presAssocID="{7C086749-61AB-45AF-B8C9-C23E3F533D81}" presName="linearFlow" presStyleCnt="0">
        <dgm:presLayoutVars>
          <dgm:resizeHandles val="exact"/>
        </dgm:presLayoutVars>
      </dgm:prSet>
      <dgm:spPr/>
    </dgm:pt>
    <dgm:pt modelId="{5708A10E-6166-409C-B4B9-A67A1B902BBA}" type="pres">
      <dgm:prSet presAssocID="{A1E441F6-1A9F-4115-8276-6F5387ACFA94}" presName="node" presStyleLbl="node1" presStyleIdx="0" presStyleCnt="5" custLinFactNeighborX="0" custLinFactNeighborY="-171">
        <dgm:presLayoutVars>
          <dgm:bulletEnabled val="1"/>
        </dgm:presLayoutVars>
      </dgm:prSet>
      <dgm:spPr/>
      <dgm:t>
        <a:bodyPr/>
        <a:lstStyle/>
        <a:p>
          <a:endParaRPr kumimoji="1" lang="ja-JP" altLang="en-US"/>
        </a:p>
      </dgm:t>
    </dgm:pt>
    <dgm:pt modelId="{D73C9B56-C24E-4B85-BC9A-A47A368B1580}" type="pres">
      <dgm:prSet presAssocID="{90FE6001-78E4-4899-8A82-970F2E31DDCD}" presName="sibTrans" presStyleLbl="sibTrans2D1" presStyleIdx="0" presStyleCnt="4"/>
      <dgm:spPr/>
      <dgm:t>
        <a:bodyPr/>
        <a:lstStyle/>
        <a:p>
          <a:endParaRPr kumimoji="1" lang="ja-JP" altLang="en-US"/>
        </a:p>
      </dgm:t>
    </dgm:pt>
    <dgm:pt modelId="{194664DD-39AF-493C-8853-5BCD1D3DC933}" type="pres">
      <dgm:prSet presAssocID="{90FE6001-78E4-4899-8A82-970F2E31DDCD}" presName="connectorText" presStyleLbl="sibTrans2D1" presStyleIdx="0" presStyleCnt="4"/>
      <dgm:spPr/>
      <dgm:t>
        <a:bodyPr/>
        <a:lstStyle/>
        <a:p>
          <a:endParaRPr kumimoji="1" lang="ja-JP" altLang="en-US"/>
        </a:p>
      </dgm:t>
    </dgm:pt>
    <dgm:pt modelId="{94ECE5D9-202E-4FB9-9AEF-489AC0F28238}" type="pres">
      <dgm:prSet presAssocID="{B2CEE733-8210-48D1-B63F-94EEC0AF4DCD}" presName="node" presStyleLbl="node1" presStyleIdx="1" presStyleCnt="5">
        <dgm:presLayoutVars>
          <dgm:bulletEnabled val="1"/>
        </dgm:presLayoutVars>
      </dgm:prSet>
      <dgm:spPr/>
      <dgm:t>
        <a:bodyPr/>
        <a:lstStyle/>
        <a:p>
          <a:endParaRPr kumimoji="1" lang="ja-JP" altLang="en-US"/>
        </a:p>
      </dgm:t>
    </dgm:pt>
    <dgm:pt modelId="{40601F1B-8DD6-4BDE-A3FD-1D7E57B7B98E}" type="pres">
      <dgm:prSet presAssocID="{DE3A45D7-8B7E-4553-8D2A-5ECB5E143EEC}" presName="sibTrans" presStyleLbl="sibTrans2D1" presStyleIdx="1" presStyleCnt="4"/>
      <dgm:spPr/>
      <dgm:t>
        <a:bodyPr/>
        <a:lstStyle/>
        <a:p>
          <a:endParaRPr kumimoji="1" lang="ja-JP" altLang="en-US"/>
        </a:p>
      </dgm:t>
    </dgm:pt>
    <dgm:pt modelId="{B565436D-AF83-4BBF-A651-2B08488F6E7F}" type="pres">
      <dgm:prSet presAssocID="{DE3A45D7-8B7E-4553-8D2A-5ECB5E143EEC}" presName="connectorText" presStyleLbl="sibTrans2D1" presStyleIdx="1" presStyleCnt="4"/>
      <dgm:spPr/>
      <dgm:t>
        <a:bodyPr/>
        <a:lstStyle/>
        <a:p>
          <a:endParaRPr kumimoji="1" lang="ja-JP" altLang="en-US"/>
        </a:p>
      </dgm:t>
    </dgm:pt>
    <dgm:pt modelId="{5E933500-9DD7-4D98-B039-C3E62F98CEFE}" type="pres">
      <dgm:prSet presAssocID="{AEFA5BF5-6328-46C3-A5AC-62330768B6A0}" presName="node" presStyleLbl="node1" presStyleIdx="2" presStyleCnt="5">
        <dgm:presLayoutVars>
          <dgm:bulletEnabled val="1"/>
        </dgm:presLayoutVars>
      </dgm:prSet>
      <dgm:spPr/>
      <dgm:t>
        <a:bodyPr/>
        <a:lstStyle/>
        <a:p>
          <a:endParaRPr kumimoji="1" lang="ja-JP" altLang="en-US"/>
        </a:p>
      </dgm:t>
    </dgm:pt>
    <dgm:pt modelId="{0B007C59-456B-4B28-8898-CB60D87EB907}" type="pres">
      <dgm:prSet presAssocID="{8122E025-096F-4005-AC72-6E23AA663885}" presName="sibTrans" presStyleLbl="sibTrans2D1" presStyleIdx="2" presStyleCnt="4"/>
      <dgm:spPr/>
      <dgm:t>
        <a:bodyPr/>
        <a:lstStyle/>
        <a:p>
          <a:endParaRPr kumimoji="1" lang="ja-JP" altLang="en-US"/>
        </a:p>
      </dgm:t>
    </dgm:pt>
    <dgm:pt modelId="{45DDFF18-C53C-4B9F-A350-6A7235DD4605}" type="pres">
      <dgm:prSet presAssocID="{8122E025-096F-4005-AC72-6E23AA663885}" presName="connectorText" presStyleLbl="sibTrans2D1" presStyleIdx="2" presStyleCnt="4"/>
      <dgm:spPr/>
      <dgm:t>
        <a:bodyPr/>
        <a:lstStyle/>
        <a:p>
          <a:endParaRPr kumimoji="1" lang="ja-JP" altLang="en-US"/>
        </a:p>
      </dgm:t>
    </dgm:pt>
    <dgm:pt modelId="{868175D1-0C75-4927-B994-18BB13C79F02}" type="pres">
      <dgm:prSet presAssocID="{5D96E3E7-4EF7-4438-961F-3963E18C085A}" presName="node" presStyleLbl="node1" presStyleIdx="3" presStyleCnt="5">
        <dgm:presLayoutVars>
          <dgm:bulletEnabled val="1"/>
        </dgm:presLayoutVars>
      </dgm:prSet>
      <dgm:spPr/>
      <dgm:t>
        <a:bodyPr/>
        <a:lstStyle/>
        <a:p>
          <a:endParaRPr kumimoji="1" lang="ja-JP" altLang="en-US"/>
        </a:p>
      </dgm:t>
    </dgm:pt>
    <dgm:pt modelId="{D7E020FB-47A9-4EB5-8DF2-E9191803EE13}" type="pres">
      <dgm:prSet presAssocID="{8FB2928E-BE8C-41CA-98D3-1DF0C12AA18E}" presName="sibTrans" presStyleLbl="sibTrans2D1" presStyleIdx="3" presStyleCnt="4"/>
      <dgm:spPr/>
      <dgm:t>
        <a:bodyPr/>
        <a:lstStyle/>
        <a:p>
          <a:endParaRPr kumimoji="1" lang="ja-JP" altLang="en-US"/>
        </a:p>
      </dgm:t>
    </dgm:pt>
    <dgm:pt modelId="{84005BF8-EEB7-46E4-B66D-1F71D456C062}" type="pres">
      <dgm:prSet presAssocID="{8FB2928E-BE8C-41CA-98D3-1DF0C12AA18E}" presName="connectorText" presStyleLbl="sibTrans2D1" presStyleIdx="3" presStyleCnt="4"/>
      <dgm:spPr/>
      <dgm:t>
        <a:bodyPr/>
        <a:lstStyle/>
        <a:p>
          <a:endParaRPr kumimoji="1" lang="ja-JP" altLang="en-US"/>
        </a:p>
      </dgm:t>
    </dgm:pt>
    <dgm:pt modelId="{BCCDEDD0-861F-4CB0-9175-436AA0C468A4}" type="pres">
      <dgm:prSet presAssocID="{D7D21644-C008-4DF0-A904-65D94C5BD2DB}" presName="node" presStyleLbl="node1" presStyleIdx="4" presStyleCnt="5">
        <dgm:presLayoutVars>
          <dgm:bulletEnabled val="1"/>
        </dgm:presLayoutVars>
      </dgm:prSet>
      <dgm:spPr/>
      <dgm:t>
        <a:bodyPr/>
        <a:lstStyle/>
        <a:p>
          <a:endParaRPr kumimoji="1" lang="ja-JP" altLang="en-US"/>
        </a:p>
      </dgm:t>
    </dgm:pt>
  </dgm:ptLst>
  <dgm:cxnLst>
    <dgm:cxn modelId="{D9989982-1156-4515-A417-9B476C1D8471}" srcId="{7C086749-61AB-45AF-B8C9-C23E3F533D81}" destId="{5D96E3E7-4EF7-4438-961F-3963E18C085A}" srcOrd="3" destOrd="0" parTransId="{4D8B3FBE-9A3A-4B40-8A71-47B57E4394FE}" sibTransId="{8FB2928E-BE8C-41CA-98D3-1DF0C12AA18E}"/>
    <dgm:cxn modelId="{82079982-7C1B-4B2E-8639-90E7CCC04DDA}" type="presOf" srcId="{B2CEE733-8210-48D1-B63F-94EEC0AF4DCD}" destId="{94ECE5D9-202E-4FB9-9AEF-489AC0F28238}" srcOrd="0" destOrd="0" presId="urn:microsoft.com/office/officeart/2005/8/layout/process2"/>
    <dgm:cxn modelId="{E16882A0-5581-4618-8D2B-A94EB41FC9D5}" type="presOf" srcId="{8122E025-096F-4005-AC72-6E23AA663885}" destId="{45DDFF18-C53C-4B9F-A350-6A7235DD4605}" srcOrd="1" destOrd="0" presId="urn:microsoft.com/office/officeart/2005/8/layout/process2"/>
    <dgm:cxn modelId="{0A85A338-AD09-4C06-B00D-536EFB26C8F0}" srcId="{7C086749-61AB-45AF-B8C9-C23E3F533D81}" destId="{A1E441F6-1A9F-4115-8276-6F5387ACFA94}" srcOrd="0" destOrd="0" parTransId="{BD7127A4-64F0-4175-B305-0920A4692C82}" sibTransId="{90FE6001-78E4-4899-8A82-970F2E31DDCD}"/>
    <dgm:cxn modelId="{060CFB9E-A4FC-4F1B-9B5C-DB93C5FFB754}" type="presOf" srcId="{AEFA5BF5-6328-46C3-A5AC-62330768B6A0}" destId="{5E933500-9DD7-4D98-B039-C3E62F98CEFE}" srcOrd="0" destOrd="0" presId="urn:microsoft.com/office/officeart/2005/8/layout/process2"/>
    <dgm:cxn modelId="{6588B61A-A381-4B98-A8FE-4F8C9FC81F35}" type="presOf" srcId="{7C086749-61AB-45AF-B8C9-C23E3F533D81}" destId="{3737FFA6-A3C8-43B2-87D9-2CC8F62C2B92}" srcOrd="0" destOrd="0" presId="urn:microsoft.com/office/officeart/2005/8/layout/process2"/>
    <dgm:cxn modelId="{D8A29A64-705F-4AF3-9533-C0E85C26AB92}" srcId="{7C086749-61AB-45AF-B8C9-C23E3F533D81}" destId="{AEFA5BF5-6328-46C3-A5AC-62330768B6A0}" srcOrd="2" destOrd="0" parTransId="{B8F53C72-0E05-438C-BFEF-57761CDB994B}" sibTransId="{8122E025-096F-4005-AC72-6E23AA663885}"/>
    <dgm:cxn modelId="{198E31EE-EE0A-4910-88EA-CC5C6532BCC5}" type="presOf" srcId="{8122E025-096F-4005-AC72-6E23AA663885}" destId="{0B007C59-456B-4B28-8898-CB60D87EB907}" srcOrd="0" destOrd="0" presId="urn:microsoft.com/office/officeart/2005/8/layout/process2"/>
    <dgm:cxn modelId="{450E6F33-B969-4E2F-9C3C-50158F1D820C}" type="presOf" srcId="{A1E441F6-1A9F-4115-8276-6F5387ACFA94}" destId="{5708A10E-6166-409C-B4B9-A67A1B902BBA}" srcOrd="0" destOrd="0" presId="urn:microsoft.com/office/officeart/2005/8/layout/process2"/>
    <dgm:cxn modelId="{616F47A4-3287-4BEF-B132-8ADBEF796BE6}" type="presOf" srcId="{D7D21644-C008-4DF0-A904-65D94C5BD2DB}" destId="{BCCDEDD0-861F-4CB0-9175-436AA0C468A4}" srcOrd="0" destOrd="0" presId="urn:microsoft.com/office/officeart/2005/8/layout/process2"/>
    <dgm:cxn modelId="{9B41E040-945B-4F09-BE7A-90D8CCC3714E}" type="presOf" srcId="{DE3A45D7-8B7E-4553-8D2A-5ECB5E143EEC}" destId="{40601F1B-8DD6-4BDE-A3FD-1D7E57B7B98E}" srcOrd="0" destOrd="0" presId="urn:microsoft.com/office/officeart/2005/8/layout/process2"/>
    <dgm:cxn modelId="{3CA1AB61-FF03-48FD-A00B-D59682508EF0}" srcId="{7C086749-61AB-45AF-B8C9-C23E3F533D81}" destId="{B2CEE733-8210-48D1-B63F-94EEC0AF4DCD}" srcOrd="1" destOrd="0" parTransId="{DF507096-50EC-4BC1-A0CB-70262FCAB8D9}" sibTransId="{DE3A45D7-8B7E-4553-8D2A-5ECB5E143EEC}"/>
    <dgm:cxn modelId="{6F53354F-4E30-4D6D-B69A-D7B2E770A2D9}" type="presOf" srcId="{DE3A45D7-8B7E-4553-8D2A-5ECB5E143EEC}" destId="{B565436D-AF83-4BBF-A651-2B08488F6E7F}" srcOrd="1" destOrd="0" presId="urn:microsoft.com/office/officeart/2005/8/layout/process2"/>
    <dgm:cxn modelId="{C0FFD59F-0764-4C96-9129-DA06760457FF}" type="presOf" srcId="{8FB2928E-BE8C-41CA-98D3-1DF0C12AA18E}" destId="{84005BF8-EEB7-46E4-B66D-1F71D456C062}" srcOrd="1" destOrd="0" presId="urn:microsoft.com/office/officeart/2005/8/layout/process2"/>
    <dgm:cxn modelId="{8E22285C-CEFB-4854-B400-431322A8B0BE}" type="presOf" srcId="{5D96E3E7-4EF7-4438-961F-3963E18C085A}" destId="{868175D1-0C75-4927-B994-18BB13C79F02}" srcOrd="0" destOrd="0" presId="urn:microsoft.com/office/officeart/2005/8/layout/process2"/>
    <dgm:cxn modelId="{806384BD-7378-440D-A1D3-682DCC78041B}" srcId="{7C086749-61AB-45AF-B8C9-C23E3F533D81}" destId="{D7D21644-C008-4DF0-A904-65D94C5BD2DB}" srcOrd="4" destOrd="0" parTransId="{1902B490-1817-4E9F-9F30-31C68BC4860B}" sibTransId="{49A28D73-220E-4ABE-B766-673C7F6F20BE}"/>
    <dgm:cxn modelId="{4EF4F518-4DFE-4B83-A06D-4935A2E788E1}" type="presOf" srcId="{90FE6001-78E4-4899-8A82-970F2E31DDCD}" destId="{194664DD-39AF-493C-8853-5BCD1D3DC933}" srcOrd="1" destOrd="0" presId="urn:microsoft.com/office/officeart/2005/8/layout/process2"/>
    <dgm:cxn modelId="{E15D4896-60B5-4B6E-BE9F-E2ECF1C89248}" type="presOf" srcId="{90FE6001-78E4-4899-8A82-970F2E31DDCD}" destId="{D73C9B56-C24E-4B85-BC9A-A47A368B1580}" srcOrd="0" destOrd="0" presId="urn:microsoft.com/office/officeart/2005/8/layout/process2"/>
    <dgm:cxn modelId="{F25F1AFF-7957-4AF6-B579-2289A3D4BBAE}" type="presOf" srcId="{8FB2928E-BE8C-41CA-98D3-1DF0C12AA18E}" destId="{D7E020FB-47A9-4EB5-8DF2-E9191803EE13}" srcOrd="0" destOrd="0" presId="urn:microsoft.com/office/officeart/2005/8/layout/process2"/>
    <dgm:cxn modelId="{8841A3DB-ADBF-4A40-BA3E-5CA784405CDF}" type="presParOf" srcId="{3737FFA6-A3C8-43B2-87D9-2CC8F62C2B92}" destId="{5708A10E-6166-409C-B4B9-A67A1B902BBA}" srcOrd="0" destOrd="0" presId="urn:microsoft.com/office/officeart/2005/8/layout/process2"/>
    <dgm:cxn modelId="{8EA97126-87F7-4E84-819E-99FAB4F7BE45}" type="presParOf" srcId="{3737FFA6-A3C8-43B2-87D9-2CC8F62C2B92}" destId="{D73C9B56-C24E-4B85-BC9A-A47A368B1580}" srcOrd="1" destOrd="0" presId="urn:microsoft.com/office/officeart/2005/8/layout/process2"/>
    <dgm:cxn modelId="{A2B432F0-A0C7-47AE-929D-A42F9BC2DB24}" type="presParOf" srcId="{D73C9B56-C24E-4B85-BC9A-A47A368B1580}" destId="{194664DD-39AF-493C-8853-5BCD1D3DC933}" srcOrd="0" destOrd="0" presId="urn:microsoft.com/office/officeart/2005/8/layout/process2"/>
    <dgm:cxn modelId="{76D8EE44-9A0A-4564-A3C2-EA6FD4D3FD2D}" type="presParOf" srcId="{3737FFA6-A3C8-43B2-87D9-2CC8F62C2B92}" destId="{94ECE5D9-202E-4FB9-9AEF-489AC0F28238}" srcOrd="2" destOrd="0" presId="urn:microsoft.com/office/officeart/2005/8/layout/process2"/>
    <dgm:cxn modelId="{0499C14A-386E-49FE-90A4-64529A677216}" type="presParOf" srcId="{3737FFA6-A3C8-43B2-87D9-2CC8F62C2B92}" destId="{40601F1B-8DD6-4BDE-A3FD-1D7E57B7B98E}" srcOrd="3" destOrd="0" presId="urn:microsoft.com/office/officeart/2005/8/layout/process2"/>
    <dgm:cxn modelId="{A0C30067-38DA-4E16-BA03-3C25FED3BEB2}" type="presParOf" srcId="{40601F1B-8DD6-4BDE-A3FD-1D7E57B7B98E}" destId="{B565436D-AF83-4BBF-A651-2B08488F6E7F}" srcOrd="0" destOrd="0" presId="urn:microsoft.com/office/officeart/2005/8/layout/process2"/>
    <dgm:cxn modelId="{54AE7C0A-B4B3-4389-956C-6730D1EA6C77}" type="presParOf" srcId="{3737FFA6-A3C8-43B2-87D9-2CC8F62C2B92}" destId="{5E933500-9DD7-4D98-B039-C3E62F98CEFE}" srcOrd="4" destOrd="0" presId="urn:microsoft.com/office/officeart/2005/8/layout/process2"/>
    <dgm:cxn modelId="{8851AE6C-80E1-42A6-8D70-EEBF095DF53E}" type="presParOf" srcId="{3737FFA6-A3C8-43B2-87D9-2CC8F62C2B92}" destId="{0B007C59-456B-4B28-8898-CB60D87EB907}" srcOrd="5" destOrd="0" presId="urn:microsoft.com/office/officeart/2005/8/layout/process2"/>
    <dgm:cxn modelId="{78BBF989-2F95-4FB9-8CD6-2A72AAC87A54}" type="presParOf" srcId="{0B007C59-456B-4B28-8898-CB60D87EB907}" destId="{45DDFF18-C53C-4B9F-A350-6A7235DD4605}" srcOrd="0" destOrd="0" presId="urn:microsoft.com/office/officeart/2005/8/layout/process2"/>
    <dgm:cxn modelId="{C1251879-8754-4CCC-A14C-7BB3305913B6}" type="presParOf" srcId="{3737FFA6-A3C8-43B2-87D9-2CC8F62C2B92}" destId="{868175D1-0C75-4927-B994-18BB13C79F02}" srcOrd="6" destOrd="0" presId="urn:microsoft.com/office/officeart/2005/8/layout/process2"/>
    <dgm:cxn modelId="{C0565707-6A6A-4B7A-85B6-99014AF4C998}" type="presParOf" srcId="{3737FFA6-A3C8-43B2-87D9-2CC8F62C2B92}" destId="{D7E020FB-47A9-4EB5-8DF2-E9191803EE13}" srcOrd="7" destOrd="0" presId="urn:microsoft.com/office/officeart/2005/8/layout/process2"/>
    <dgm:cxn modelId="{8667BC60-9B72-4798-A7EC-67EB1DA3A7F1}" type="presParOf" srcId="{D7E020FB-47A9-4EB5-8DF2-E9191803EE13}" destId="{84005BF8-EEB7-46E4-B66D-1F71D456C062}" srcOrd="0" destOrd="0" presId="urn:microsoft.com/office/officeart/2005/8/layout/process2"/>
    <dgm:cxn modelId="{C3000774-E82F-4921-8580-1E0D147CAA19}" type="presParOf" srcId="{3737FFA6-A3C8-43B2-87D9-2CC8F62C2B92}" destId="{BCCDEDD0-861F-4CB0-9175-436AA0C468A4}"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08A10E-6166-409C-B4B9-A67A1B902BBA}">
      <dsp:nvSpPr>
        <dsp:cNvPr id="0" name=""/>
        <dsp:cNvSpPr/>
      </dsp:nvSpPr>
      <dsp:spPr>
        <a:xfrm>
          <a:off x="126609" y="0"/>
          <a:ext cx="1574424" cy="631842"/>
        </a:xfrm>
        <a:prstGeom prst="roundRect">
          <a:avLst>
            <a:gd name="adj" fmla="val 10000"/>
          </a:avLst>
        </a:prstGeom>
        <a:solidFill>
          <a:schemeClr val="accent4">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kern="1200" dirty="0"/>
            <a:t>問題の認識</a:t>
          </a:r>
        </a:p>
      </dsp:txBody>
      <dsp:txXfrm>
        <a:off x="145115" y="18506"/>
        <a:ext cx="1537412" cy="594830"/>
      </dsp:txXfrm>
    </dsp:sp>
    <dsp:sp modelId="{D73C9B56-C24E-4B85-BC9A-A47A368B1580}">
      <dsp:nvSpPr>
        <dsp:cNvPr id="0" name=""/>
        <dsp:cNvSpPr/>
      </dsp:nvSpPr>
      <dsp:spPr>
        <a:xfrm rot="5400000">
          <a:off x="795148" y="647909"/>
          <a:ext cx="237346" cy="28432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kumimoji="1" lang="ja-JP" altLang="en-US" sz="1200" kern="1200"/>
        </a:p>
      </dsp:txBody>
      <dsp:txXfrm rot="-5400000">
        <a:off x="828523" y="671400"/>
        <a:ext cx="170597" cy="166142"/>
      </dsp:txXfrm>
    </dsp:sp>
    <dsp:sp modelId="{94ECE5D9-202E-4FB9-9AEF-489AC0F28238}">
      <dsp:nvSpPr>
        <dsp:cNvPr id="0" name=""/>
        <dsp:cNvSpPr/>
      </dsp:nvSpPr>
      <dsp:spPr>
        <a:xfrm>
          <a:off x="126609" y="948304"/>
          <a:ext cx="1574424" cy="631842"/>
        </a:xfrm>
        <a:prstGeom prst="roundRect">
          <a:avLst>
            <a:gd name="adj" fmla="val 10000"/>
          </a:avLst>
        </a:prstGeom>
        <a:solidFill>
          <a:schemeClr val="accent4">
            <a:hueOff val="-1894027"/>
            <a:satOff val="7091"/>
            <a:lumOff val="9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kern="1200"/>
            <a:t>情報探索</a:t>
          </a:r>
        </a:p>
      </dsp:txBody>
      <dsp:txXfrm>
        <a:off x="145115" y="966810"/>
        <a:ext cx="1537412" cy="594830"/>
      </dsp:txXfrm>
    </dsp:sp>
    <dsp:sp modelId="{40601F1B-8DD6-4BDE-A3FD-1D7E57B7B98E}">
      <dsp:nvSpPr>
        <dsp:cNvPr id="0" name=""/>
        <dsp:cNvSpPr/>
      </dsp:nvSpPr>
      <dsp:spPr>
        <a:xfrm rot="5400000">
          <a:off x="795351" y="1595943"/>
          <a:ext cx="236941" cy="284329"/>
        </a:xfrm>
        <a:prstGeom prst="rightArrow">
          <a:avLst>
            <a:gd name="adj1" fmla="val 60000"/>
            <a:gd name="adj2" fmla="val 50000"/>
          </a:avLst>
        </a:prstGeom>
        <a:solidFill>
          <a:schemeClr val="accent4">
            <a:hueOff val="-2525370"/>
            <a:satOff val="9455"/>
            <a:lumOff val="1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kumimoji="1" lang="ja-JP" altLang="en-US" sz="1200" kern="1200"/>
        </a:p>
      </dsp:txBody>
      <dsp:txXfrm rot="-5400000">
        <a:off x="828523" y="1619637"/>
        <a:ext cx="170597" cy="165859"/>
      </dsp:txXfrm>
    </dsp:sp>
    <dsp:sp modelId="{5E933500-9DD7-4D98-B039-C3E62F98CEFE}">
      <dsp:nvSpPr>
        <dsp:cNvPr id="0" name=""/>
        <dsp:cNvSpPr/>
      </dsp:nvSpPr>
      <dsp:spPr>
        <a:xfrm>
          <a:off x="126609" y="1896069"/>
          <a:ext cx="1574424" cy="631842"/>
        </a:xfrm>
        <a:prstGeom prst="roundRect">
          <a:avLst>
            <a:gd name="adj" fmla="val 10000"/>
          </a:avLst>
        </a:prstGeom>
        <a:solidFill>
          <a:schemeClr val="accent4">
            <a:hueOff val="-3788054"/>
            <a:satOff val="14182"/>
            <a:lumOff val="196"/>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kern="1200"/>
            <a:t>代替案評価</a:t>
          </a:r>
        </a:p>
      </dsp:txBody>
      <dsp:txXfrm>
        <a:off x="145115" y="1914575"/>
        <a:ext cx="1537412" cy="594830"/>
      </dsp:txXfrm>
    </dsp:sp>
    <dsp:sp modelId="{0B007C59-456B-4B28-8898-CB60D87EB907}">
      <dsp:nvSpPr>
        <dsp:cNvPr id="0" name=""/>
        <dsp:cNvSpPr/>
      </dsp:nvSpPr>
      <dsp:spPr>
        <a:xfrm rot="5400000">
          <a:off x="795351" y="2543708"/>
          <a:ext cx="236941" cy="284329"/>
        </a:xfrm>
        <a:prstGeom prst="rightArrow">
          <a:avLst>
            <a:gd name="adj1" fmla="val 60000"/>
            <a:gd name="adj2" fmla="val 50000"/>
          </a:avLst>
        </a:prstGeom>
        <a:solidFill>
          <a:schemeClr val="accent4">
            <a:hueOff val="-5050739"/>
            <a:satOff val="18909"/>
            <a:lumOff val="2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kumimoji="1" lang="ja-JP" altLang="en-US" sz="1200" kern="1200"/>
        </a:p>
      </dsp:txBody>
      <dsp:txXfrm rot="-5400000">
        <a:off x="828523" y="2567402"/>
        <a:ext cx="170597" cy="165859"/>
      </dsp:txXfrm>
    </dsp:sp>
    <dsp:sp modelId="{868175D1-0C75-4927-B994-18BB13C79F02}">
      <dsp:nvSpPr>
        <dsp:cNvPr id="0" name=""/>
        <dsp:cNvSpPr/>
      </dsp:nvSpPr>
      <dsp:spPr>
        <a:xfrm>
          <a:off x="126609" y="2843833"/>
          <a:ext cx="1574424" cy="631842"/>
        </a:xfrm>
        <a:prstGeom prst="roundRect">
          <a:avLst>
            <a:gd name="adj" fmla="val 10000"/>
          </a:avLst>
        </a:prstGeom>
        <a:solidFill>
          <a:schemeClr val="accent4">
            <a:hueOff val="-5682081"/>
            <a:satOff val="21273"/>
            <a:lumOff val="294"/>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kern="1200"/>
            <a:t>購買意思決定</a:t>
          </a:r>
        </a:p>
      </dsp:txBody>
      <dsp:txXfrm>
        <a:off x="145115" y="2862339"/>
        <a:ext cx="1537412" cy="594830"/>
      </dsp:txXfrm>
    </dsp:sp>
    <dsp:sp modelId="{D7E020FB-47A9-4EB5-8DF2-E9191803EE13}">
      <dsp:nvSpPr>
        <dsp:cNvPr id="0" name=""/>
        <dsp:cNvSpPr/>
      </dsp:nvSpPr>
      <dsp:spPr>
        <a:xfrm rot="5400000">
          <a:off x="795351" y="3491472"/>
          <a:ext cx="236941" cy="284329"/>
        </a:xfrm>
        <a:prstGeom prst="rightArrow">
          <a:avLst>
            <a:gd name="adj1" fmla="val 60000"/>
            <a:gd name="adj2" fmla="val 50000"/>
          </a:avLst>
        </a:prstGeom>
        <a:solidFill>
          <a:schemeClr val="accent4">
            <a:hueOff val="-7576108"/>
            <a:satOff val="28364"/>
            <a:lumOff val="3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kumimoji="1" lang="ja-JP" altLang="en-US" sz="1200" kern="1200"/>
        </a:p>
      </dsp:txBody>
      <dsp:txXfrm rot="-5400000">
        <a:off x="828523" y="3515166"/>
        <a:ext cx="170597" cy="165859"/>
      </dsp:txXfrm>
    </dsp:sp>
    <dsp:sp modelId="{BCCDEDD0-861F-4CB0-9175-436AA0C468A4}">
      <dsp:nvSpPr>
        <dsp:cNvPr id="0" name=""/>
        <dsp:cNvSpPr/>
      </dsp:nvSpPr>
      <dsp:spPr>
        <a:xfrm>
          <a:off x="126609" y="3791597"/>
          <a:ext cx="1574424" cy="631842"/>
        </a:xfrm>
        <a:prstGeom prst="roundRect">
          <a:avLst>
            <a:gd name="adj" fmla="val 10000"/>
          </a:avLst>
        </a:prstGeom>
        <a:solidFill>
          <a:schemeClr val="accent4">
            <a:hueOff val="-7576108"/>
            <a:satOff val="28364"/>
            <a:lumOff val="392"/>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ja-JP" altLang="en-US" sz="1800" kern="1200"/>
            <a:t>購買後の行動</a:t>
          </a:r>
        </a:p>
      </dsp:txBody>
      <dsp:txXfrm>
        <a:off x="145115" y="3810103"/>
        <a:ext cx="1537412" cy="59483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0.44362</cdr:x>
      <cdr:y>0.3365</cdr:y>
    </cdr:from>
    <cdr:to>
      <cdr:x>0.65227</cdr:x>
      <cdr:y>0.57778</cdr:y>
    </cdr:to>
    <cdr:sp macro="" textlink="">
      <cdr:nvSpPr>
        <cdr:cNvPr id="2" name="矢印: 右 1">
          <a:extLst xmlns:a="http://schemas.openxmlformats.org/drawingml/2006/main">
            <a:ext uri="{FF2B5EF4-FFF2-40B4-BE49-F238E27FC236}">
              <a16:creationId xmlns:a16="http://schemas.microsoft.com/office/drawing/2014/main" id="{71F96FEF-8B9E-4BEE-A85F-E03741D69FC6}"/>
            </a:ext>
          </a:extLst>
        </cdr:cNvPr>
        <cdr:cNvSpPr/>
      </cdr:nvSpPr>
      <cdr:spPr>
        <a:xfrm xmlns:a="http://schemas.openxmlformats.org/drawingml/2006/main" rot="20583442">
          <a:off x="3575527" y="1389790"/>
          <a:ext cx="1681694" cy="996532"/>
        </a:xfrm>
        <a:prstGeom xmlns:a="http://schemas.openxmlformats.org/drawingml/2006/main" prst="rightArrow">
          <a:avLst/>
        </a:prstGeom>
        <a:gradFill xmlns:a="http://schemas.openxmlformats.org/drawingml/2006/main" flip="none" rotWithShape="1">
          <a:gsLst>
            <a:gs pos="0">
              <a:srgbClr val="FFFF00">
                <a:tint val="66000"/>
                <a:satMod val="160000"/>
              </a:srgbClr>
            </a:gs>
            <a:gs pos="50000">
              <a:srgbClr val="FFFF00">
                <a:tint val="44500"/>
                <a:satMod val="160000"/>
              </a:srgbClr>
            </a:gs>
            <a:gs pos="100000">
              <a:srgbClr val="FFFF00">
                <a:tint val="23500"/>
                <a:satMod val="160000"/>
              </a:srgbClr>
            </a:gs>
          </a:gsLst>
          <a:lin ang="5400000" scaled="1"/>
          <a:tileRect/>
        </a:gradFill>
        <a:ln xmlns:a="http://schemas.openxmlformats.org/drawingml/2006/main" w="3175">
          <a:solidFill>
            <a:schemeClr val="accent3">
              <a:lumMod val="60000"/>
              <a:lumOff val="40000"/>
            </a:schemeClr>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nchor="ctr"/>
        <a:lstStyle xmlns:a="http://schemas.openxmlformats.org/drawingml/2006/main"/>
        <a:p xmlns:a="http://schemas.openxmlformats.org/drawingml/2006/main">
          <a:pPr algn="ctr"/>
          <a:r>
            <a:rPr lang="ja-JP" altLang="en-US" sz="1600" b="1" dirty="0">
              <a:solidFill>
                <a:srgbClr val="FF0000"/>
              </a:solidFill>
            </a:rPr>
            <a:t>２千億円増加</a:t>
          </a:r>
          <a:endParaRPr lang="ja-JP" sz="1600" b="1" dirty="0">
            <a:solidFill>
              <a:srgbClr val="FF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0.05624</cdr:x>
      <cdr:y>0.15288</cdr:y>
    </cdr:from>
    <cdr:to>
      <cdr:x>0.20346</cdr:x>
      <cdr:y>0.23923</cdr:y>
    </cdr:to>
    <cdr:sp macro="" textlink="">
      <cdr:nvSpPr>
        <cdr:cNvPr id="2" name="四角形: 角を丸くする 1">
          <a:extLst xmlns:a="http://schemas.openxmlformats.org/drawingml/2006/main">
            <a:ext uri="{FF2B5EF4-FFF2-40B4-BE49-F238E27FC236}">
              <a16:creationId xmlns:a16="http://schemas.microsoft.com/office/drawing/2014/main" id="{1168C6E9-4467-41C1-88DF-BEEB238F7176}"/>
            </a:ext>
          </a:extLst>
        </cdr:cNvPr>
        <cdr:cNvSpPr/>
      </cdr:nvSpPr>
      <cdr:spPr>
        <a:xfrm xmlns:a="http://schemas.openxmlformats.org/drawingml/2006/main">
          <a:off x="593182" y="717383"/>
          <a:ext cx="1552638" cy="405194"/>
        </a:xfrm>
        <a:prstGeom xmlns:a="http://schemas.openxmlformats.org/drawingml/2006/main" prst="roundRect">
          <a:avLst/>
        </a:prstGeom>
        <a:noFill xmlns:a="http://schemas.openxmlformats.org/drawingml/2006/main"/>
        <a:ln xmlns:a="http://schemas.openxmlformats.org/drawingml/2006/main" w="28575">
          <a:solidFill>
            <a:srgbClr val="FF493B"/>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ja-JP">
            <a:solidFill>
              <a:srgbClr val="FF0000"/>
            </a:solidFill>
          </a:endParaRPr>
        </a:p>
      </cdr:txBody>
    </cdr:sp>
  </cdr:relSizeAnchor>
  <cdr:relSizeAnchor xmlns:cdr="http://schemas.openxmlformats.org/drawingml/2006/chartDrawing">
    <cdr:from>
      <cdr:x>0</cdr:x>
      <cdr:y>0.12929</cdr:y>
    </cdr:from>
    <cdr:to>
      <cdr:x>0.54561</cdr:x>
      <cdr:y>0.26792</cdr:y>
    </cdr:to>
    <cdr:sp macro="" textlink="">
      <cdr:nvSpPr>
        <cdr:cNvPr id="3" name="四角形: 角を丸くする 2">
          <a:extLst xmlns:a="http://schemas.openxmlformats.org/drawingml/2006/main">
            <a:ext uri="{FF2B5EF4-FFF2-40B4-BE49-F238E27FC236}">
              <a16:creationId xmlns:a16="http://schemas.microsoft.com/office/drawing/2014/main" id="{54B0B46A-227B-4315-B7BB-3D39A9C969F1}"/>
            </a:ext>
          </a:extLst>
        </cdr:cNvPr>
        <cdr:cNvSpPr/>
      </cdr:nvSpPr>
      <cdr:spPr>
        <a:xfrm xmlns:a="http://schemas.openxmlformats.org/drawingml/2006/main">
          <a:off x="0" y="606710"/>
          <a:ext cx="5754325" cy="650513"/>
        </a:xfrm>
        <a:prstGeom xmlns:a="http://schemas.openxmlformats.org/drawingml/2006/main" prst="roundRect">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endParaRPr lang="ja-JP">
            <a:solidFill>
              <a:srgbClr val="FF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3D31B08-D6F9-4045-BEDA-BE537A25F7E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1C1952C-BB3A-4C6C-A411-BF7C5DCF4C1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0309382-F106-409B-9FD3-795786EE3F9E}" type="datetimeFigureOut">
              <a:rPr kumimoji="1" lang="ja-JP" altLang="en-US" smtClean="0"/>
              <a:t>2018/9/5</a:t>
            </a:fld>
            <a:endParaRPr kumimoji="1" lang="ja-JP" altLang="en-US"/>
          </a:p>
        </p:txBody>
      </p:sp>
      <p:sp>
        <p:nvSpPr>
          <p:cNvPr id="4" name="フッター プレースホルダー 3">
            <a:extLst>
              <a:ext uri="{FF2B5EF4-FFF2-40B4-BE49-F238E27FC236}">
                <a16:creationId xmlns:a16="http://schemas.microsoft.com/office/drawing/2014/main" id="{E70CCC54-A508-4393-BF9D-7D0BAFD058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40E947CE-C7FC-4A2F-A37E-0136B25CCD6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85514-4C75-49F1-B84C-C35E743D64E1}" type="slidenum">
              <a:rPr kumimoji="1" lang="ja-JP" altLang="en-US" smtClean="0"/>
              <a:t>‹#›</a:t>
            </a:fld>
            <a:endParaRPr kumimoji="1" lang="ja-JP" altLang="en-US"/>
          </a:p>
        </p:txBody>
      </p:sp>
    </p:spTree>
    <p:extLst>
      <p:ext uri="{BB962C8B-B14F-4D97-AF65-F5344CB8AC3E}">
        <p14:creationId xmlns:p14="http://schemas.microsoft.com/office/powerpoint/2010/main" val="32803551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40343B-33CC-4FAE-B776-2B6DF5964F9E}" type="datetimeFigureOut">
              <a:rPr kumimoji="1" lang="ja-JP" altLang="en-US" smtClean="0"/>
              <a:t>2018/9/5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DEFD08-755A-41CC-B452-8CC18C6E4788}" type="slidenum">
              <a:rPr kumimoji="1" lang="ja-JP" altLang="en-US" smtClean="0"/>
              <a:t>‹#›</a:t>
            </a:fld>
            <a:endParaRPr kumimoji="1" lang="ja-JP" altLang="en-US"/>
          </a:p>
        </p:txBody>
      </p:sp>
    </p:spTree>
    <p:extLst>
      <p:ext uri="{BB962C8B-B14F-4D97-AF65-F5344CB8AC3E}">
        <p14:creationId xmlns:p14="http://schemas.microsoft.com/office/powerpoint/2010/main" val="42316460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mp.review/2018/03/09/digitalnative_sns/" TargetMode="External"/><Relationship Id="rId2" Type="http://schemas.openxmlformats.org/officeDocument/2006/relationships/slide" Target="../slides/slide9.xml"/><Relationship Id="rId1" Type="http://schemas.openxmlformats.org/officeDocument/2006/relationships/notesMaster" Target="../notesMasters/notesMaster1.xml"/><Relationship Id="rId5" Type="http://schemas.openxmlformats.org/officeDocument/2006/relationships/hyperlink" Target="http://www.caa.go.jp/policies/policy/consumer_research/white_paper/pdf/2017_whitepaper_0004.pdf" TargetMode="External"/><Relationship Id="rId4" Type="http://schemas.openxmlformats.org/officeDocument/2006/relationships/hyperlink" Target="https://www.shinnihon.or.jp/shinnihon-library/publications/issue/eyi/issue/2014-10-vol02-03.html"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amp.review/2018/03/09/digitalnative_sns/"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www.caa.go.jp/policies/policy/consumer_research/white_paper/pdf/2017_whitepaper_0004.pdf" TargetMode="External"/><Relationship Id="rId4" Type="http://schemas.openxmlformats.org/officeDocument/2006/relationships/hyperlink" Target="https://www.shinnihon.or.jp/shinnihon-library/publications/issue/eyi/issue/2014-10-vol02-03.html"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a:t>A</a:t>
            </a: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t>2</a:t>
            </a:fld>
            <a:endParaRPr kumimoji="1" lang="ja-JP" altLang="en-US"/>
          </a:p>
        </p:txBody>
      </p:sp>
    </p:spTree>
    <p:extLst>
      <p:ext uri="{BB962C8B-B14F-4D97-AF65-F5344CB8AC3E}">
        <p14:creationId xmlns:p14="http://schemas.microsoft.com/office/powerpoint/2010/main" val="25251739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12</a:t>
            </a:fld>
            <a:endParaRPr kumimoji="1" lang="ja-JP" altLang="en-US">
              <a:solidFill>
                <a:prstClr val="black"/>
              </a:solidFill>
            </a:endParaRPr>
          </a:p>
        </p:txBody>
      </p:sp>
    </p:spTree>
    <p:extLst>
      <p:ext uri="{BB962C8B-B14F-4D97-AF65-F5344CB8AC3E}">
        <p14:creationId xmlns:p14="http://schemas.microsoft.com/office/powerpoint/2010/main" val="63281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13</a:t>
            </a:fld>
            <a:endParaRPr kumimoji="1" lang="ja-JP" altLang="en-US">
              <a:solidFill>
                <a:prstClr val="black"/>
              </a:solidFill>
            </a:endParaRPr>
          </a:p>
        </p:txBody>
      </p:sp>
    </p:spTree>
    <p:extLst>
      <p:ext uri="{BB962C8B-B14F-4D97-AF65-F5344CB8AC3E}">
        <p14:creationId xmlns:p14="http://schemas.microsoft.com/office/powerpoint/2010/main" val="63281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14</a:t>
            </a:fld>
            <a:endParaRPr kumimoji="1" lang="ja-JP" altLang="en-US">
              <a:solidFill>
                <a:prstClr val="black"/>
              </a:solidFill>
            </a:endParaRPr>
          </a:p>
        </p:txBody>
      </p:sp>
    </p:spTree>
    <p:extLst>
      <p:ext uri="{BB962C8B-B14F-4D97-AF65-F5344CB8AC3E}">
        <p14:creationId xmlns:p14="http://schemas.microsoft.com/office/powerpoint/2010/main" val="2773162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err="1">
                <a:latin typeface="Calibri"/>
                <a:cs typeface="Calibri"/>
              </a:rPr>
              <a:t>現在利用している</a:t>
            </a:r>
          </a:p>
          <a:p>
            <a:r>
              <a:rPr lang="en-US" altLang="ja-JP" err="1">
                <a:latin typeface="游ゴシック"/>
                <a:ea typeface="游ゴシック"/>
                <a:cs typeface="Calibri"/>
              </a:rPr>
              <a:t>以前利用していたが、今は利用していない</a:t>
            </a:r>
          </a:p>
          <a:p>
            <a:r>
              <a:rPr lang="en-US" altLang="ja-JP" err="1">
                <a:latin typeface="游ゴシック"/>
                <a:ea typeface="游ゴシック"/>
                <a:cs typeface="Calibri"/>
              </a:rPr>
              <a:t>知っているが、利用したことはない</a:t>
            </a:r>
          </a:p>
          <a:p>
            <a:r>
              <a:rPr lang="en-US" altLang="ja-JP" err="1">
                <a:latin typeface="游ゴシック"/>
                <a:ea typeface="游ゴシック"/>
                <a:cs typeface="Calibri"/>
              </a:rPr>
              <a:t>知らない</a:t>
            </a: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22</a:t>
            </a:fld>
            <a:endParaRPr kumimoji="1" lang="ja-JP" altLang="en-US">
              <a:solidFill>
                <a:prstClr val="black"/>
              </a:solidFill>
            </a:endParaRPr>
          </a:p>
        </p:txBody>
      </p:sp>
    </p:spTree>
    <p:extLst>
      <p:ext uri="{BB962C8B-B14F-4D97-AF65-F5344CB8AC3E}">
        <p14:creationId xmlns:p14="http://schemas.microsoft.com/office/powerpoint/2010/main" val="3301821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a:latin typeface="Calibri"/>
                <a:cs typeface="Calibri"/>
              </a:rPr>
              <a:t>自由に使えるお金が少ないから</a:t>
            </a:r>
            <a:r>
              <a:rPr lang="en-US" altLang="ja-JP">
                <a:latin typeface="游ゴシック"/>
                <a:ea typeface="游ゴシック"/>
                <a:cs typeface="Calibri"/>
              </a:rPr>
              <a:t>、フリマアプリで売って新たな欲しいモノを手に入れるお金に変えたい？（データ必要）</a:t>
            </a: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23</a:t>
            </a:fld>
            <a:endParaRPr kumimoji="1" lang="ja-JP" altLang="en-US">
              <a:solidFill>
                <a:prstClr val="black"/>
              </a:solidFill>
            </a:endParaRPr>
          </a:p>
        </p:txBody>
      </p:sp>
    </p:spTree>
    <p:extLst>
      <p:ext uri="{BB962C8B-B14F-4D97-AF65-F5344CB8AC3E}">
        <p14:creationId xmlns:p14="http://schemas.microsoft.com/office/powerpoint/2010/main" val="1035431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24</a:t>
            </a:fld>
            <a:endParaRPr kumimoji="1" lang="ja-JP" altLang="en-US" dirty="0">
              <a:solidFill>
                <a:prstClr val="black"/>
              </a:solidFill>
            </a:endParaRPr>
          </a:p>
        </p:txBody>
      </p:sp>
    </p:spTree>
    <p:extLst>
      <p:ext uri="{BB962C8B-B14F-4D97-AF65-F5344CB8AC3E}">
        <p14:creationId xmlns:p14="http://schemas.microsoft.com/office/powerpoint/2010/main" val="635097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游ゴシック"/>
                <a:ea typeface="游ゴシック"/>
                <a:cs typeface="Calibri"/>
              </a:rPr>
              <a:t>リスク回避</a:t>
            </a: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30</a:t>
            </a:fld>
            <a:endParaRPr kumimoji="1" lang="ja-JP" altLang="en-US">
              <a:solidFill>
                <a:prstClr val="black"/>
              </a:solidFill>
            </a:endParaRPr>
          </a:p>
        </p:txBody>
      </p:sp>
    </p:spTree>
    <p:extLst>
      <p:ext uri="{BB962C8B-B14F-4D97-AF65-F5344CB8AC3E}">
        <p14:creationId xmlns:p14="http://schemas.microsoft.com/office/powerpoint/2010/main" val="24971264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うまい～～～</a:t>
            </a: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31</a:t>
            </a:fld>
            <a:endParaRPr kumimoji="1" lang="ja-JP" altLang="en-US">
              <a:solidFill>
                <a:prstClr val="black"/>
              </a:solidFill>
            </a:endParaRPr>
          </a:p>
        </p:txBody>
      </p:sp>
    </p:spTree>
    <p:extLst>
      <p:ext uri="{BB962C8B-B14F-4D97-AF65-F5344CB8AC3E}">
        <p14:creationId xmlns:p14="http://schemas.microsoft.com/office/powerpoint/2010/main" val="1942804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33</a:t>
            </a:fld>
            <a:endParaRPr kumimoji="1" lang="ja-JP" altLang="en-US">
              <a:solidFill>
                <a:prstClr val="black"/>
              </a:solidFill>
            </a:endParaRPr>
          </a:p>
        </p:txBody>
      </p:sp>
    </p:spTree>
    <p:extLst>
      <p:ext uri="{BB962C8B-B14F-4D97-AF65-F5344CB8AC3E}">
        <p14:creationId xmlns:p14="http://schemas.microsoft.com/office/powerpoint/2010/main" val="73306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3</a:t>
            </a:fld>
            <a:endParaRPr kumimoji="1" lang="ja-JP" altLang="en-US">
              <a:solidFill>
                <a:prstClr val="black"/>
              </a:solidFill>
            </a:endParaRPr>
          </a:p>
        </p:txBody>
      </p:sp>
    </p:spTree>
    <p:extLst>
      <p:ext uri="{BB962C8B-B14F-4D97-AF65-F5344CB8AC3E}">
        <p14:creationId xmlns:p14="http://schemas.microsoft.com/office/powerpoint/2010/main" val="990009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4</a:t>
            </a:fld>
            <a:endParaRPr kumimoji="1" lang="ja-JP" altLang="en-US">
              <a:solidFill>
                <a:prstClr val="black"/>
              </a:solidFill>
            </a:endParaRPr>
          </a:p>
        </p:txBody>
      </p:sp>
    </p:spTree>
    <p:extLst>
      <p:ext uri="{BB962C8B-B14F-4D97-AF65-F5344CB8AC3E}">
        <p14:creationId xmlns:p14="http://schemas.microsoft.com/office/powerpoint/2010/main" val="3594353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5</a:t>
            </a:fld>
            <a:endParaRPr kumimoji="1" lang="ja-JP" altLang="en-US">
              <a:solidFill>
                <a:prstClr val="black"/>
              </a:solidFill>
            </a:endParaRPr>
          </a:p>
        </p:txBody>
      </p:sp>
    </p:spTree>
    <p:extLst>
      <p:ext uri="{BB962C8B-B14F-4D97-AF65-F5344CB8AC3E}">
        <p14:creationId xmlns:p14="http://schemas.microsoft.com/office/powerpoint/2010/main" val="3859288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6</a:t>
            </a:fld>
            <a:endParaRPr kumimoji="1" lang="ja-JP" altLang="en-US">
              <a:solidFill>
                <a:prstClr val="black"/>
              </a:solidFill>
            </a:endParaRPr>
          </a:p>
        </p:txBody>
      </p:sp>
    </p:spTree>
    <p:extLst>
      <p:ext uri="{BB962C8B-B14F-4D97-AF65-F5344CB8AC3E}">
        <p14:creationId xmlns:p14="http://schemas.microsoft.com/office/powerpoint/2010/main" val="37723300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7</a:t>
            </a:fld>
            <a:endParaRPr kumimoji="1" lang="ja-JP" altLang="en-US">
              <a:solidFill>
                <a:prstClr val="black"/>
              </a:solidFill>
            </a:endParaRPr>
          </a:p>
        </p:txBody>
      </p:sp>
    </p:spTree>
    <p:extLst>
      <p:ext uri="{BB962C8B-B14F-4D97-AF65-F5344CB8AC3E}">
        <p14:creationId xmlns:p14="http://schemas.microsoft.com/office/powerpoint/2010/main" val="658647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ea typeface="游ゴシック"/>
            </a:endParaRPr>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8</a:t>
            </a:fld>
            <a:endParaRPr kumimoji="1" lang="ja-JP" altLang="en-US">
              <a:solidFill>
                <a:prstClr val="black"/>
              </a:solidFill>
            </a:endParaRPr>
          </a:p>
        </p:txBody>
      </p:sp>
    </p:spTree>
    <p:extLst>
      <p:ext uri="{BB962C8B-B14F-4D97-AF65-F5344CB8AC3E}">
        <p14:creationId xmlns:p14="http://schemas.microsoft.com/office/powerpoint/2010/main" val="3579586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a:latin typeface="游ゴシック"/>
              <a:ea typeface="游ゴシック"/>
              <a:cs typeface="Calibri"/>
            </a:endParaRPr>
          </a:p>
          <a:p>
            <a:r>
              <a:rPr lang="ja-JP" altLang="en-US">
                <a:ea typeface="游ゴシック"/>
              </a:rPr>
              <a:t>【先生からのアドバイス】</a:t>
            </a:r>
            <a:endParaRPr lang="ja-JP" altLang="en-US"/>
          </a:p>
          <a:p>
            <a:r>
              <a:rPr lang="ja-JP"/>
              <a:t>質屋→レンタルショップ→CtoCコンテンツ　みたい</a:t>
            </a:r>
            <a:r>
              <a:rPr lang="ja-JP" altLang="en-US"/>
              <a:t>な</a:t>
            </a:r>
            <a:r>
              <a:rPr lang="ja-JP"/>
              <a:t>時代</a:t>
            </a:r>
            <a:r>
              <a:rPr lang="ja-JP">
                <a:ea typeface="游ゴシック"/>
              </a:rPr>
              <a:t>の流れも</a:t>
            </a:r>
            <a:r>
              <a:rPr lang="ja-JP" altLang="en-US">
                <a:ea typeface="游ゴシック"/>
              </a:rPr>
              <a:t>調べる</a:t>
            </a:r>
            <a:endParaRPr lang="en-US" altLang="ja-JP">
              <a:ea typeface="游ゴシック"/>
            </a:endParaRPr>
          </a:p>
          <a:p>
            <a:r>
              <a:rPr lang="ja-JP"/>
              <a:t>価値観の変容について触れる</a:t>
            </a:r>
          </a:p>
          <a:p>
            <a:endParaRPr lang="ja-JP" altLang="en-US">
              <a:ea typeface="游ゴシック"/>
            </a:endParaRPr>
          </a:p>
          <a:p>
            <a:r>
              <a:rPr lang="en-US" altLang="ja-JP">
                <a:ea typeface="游ゴシック"/>
              </a:rPr>
              <a:t>【</a:t>
            </a:r>
            <a:r>
              <a:rPr lang="ja-JP">
                <a:ea typeface="游ゴシック"/>
              </a:rPr>
              <a:t>使えそうなデータ】</a:t>
            </a:r>
          </a:p>
          <a:p>
            <a:r>
              <a:rPr lang="ja-JP" altLang="en-US">
                <a:ea typeface="游ゴシック"/>
              </a:rPr>
              <a:t>ミレニアル世代は「今欲しいものが多い」らしい</a:t>
            </a:r>
            <a:endParaRPr lang="ja-JP">
              <a:ea typeface="游ゴシック"/>
            </a:endParaRPr>
          </a:p>
          <a:p>
            <a:r>
              <a:rPr lang="ja-JP">
                <a:hlinkClick r:id="rId3"/>
              </a:rPr>
              <a:t>https://amp.review/2018/03/09/digitalnative_sns/</a:t>
            </a:r>
            <a:endParaRPr lang="ja-JP">
              <a:ea typeface="游ゴシック"/>
            </a:endParaRPr>
          </a:p>
          <a:p>
            <a:r>
              <a:rPr lang="ja-JP" altLang="en-US"/>
              <a:t>シェアの時代</a:t>
            </a:r>
            <a:endParaRPr lang="en-US" altLang="ja-JP"/>
          </a:p>
          <a:p>
            <a:r>
              <a:rPr lang="en-US" altLang="ja-JP" u="sng">
                <a:hlinkClick r:id="rId4"/>
              </a:rPr>
              <a:t>https://www.shinnihon.or.jp/shinnihon-library/publications/issue/eyi/issue/2014-10-vol02-03.html</a:t>
            </a:r>
            <a:endParaRPr lang="en-US" altLang="ja-JP"/>
          </a:p>
          <a:p>
            <a:r>
              <a:rPr lang="ja-JP" altLang="en-US"/>
              <a:t>若者の購買行動の特徴</a:t>
            </a:r>
            <a:endParaRPr lang="en-US" altLang="ja-JP"/>
          </a:p>
          <a:p>
            <a:r>
              <a:rPr lang="en-US" altLang="ja-JP" u="sng">
                <a:hlinkClick r:id="rId5"/>
              </a:rPr>
              <a:t>http://www.caa.go.jp/policies/policy/consumer_research/white_paper/pdf/2017_whitepaper_0004.pdf</a:t>
            </a:r>
            <a:endParaRPr lang="ja-JP"/>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solidFill>
                  <a:prstClr val="black"/>
                </a:solidFill>
              </a:rPr>
              <a:pPr/>
              <a:t>9</a:t>
            </a:fld>
            <a:endParaRPr kumimoji="1" lang="ja-JP" altLang="en-US">
              <a:solidFill>
                <a:prstClr val="black"/>
              </a:solidFill>
            </a:endParaRPr>
          </a:p>
        </p:txBody>
      </p:sp>
    </p:spTree>
    <p:extLst>
      <p:ext uri="{BB962C8B-B14F-4D97-AF65-F5344CB8AC3E}">
        <p14:creationId xmlns:p14="http://schemas.microsoft.com/office/powerpoint/2010/main" val="478495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latin typeface="游ゴシック"/>
              <a:ea typeface="游ゴシック"/>
              <a:cs typeface="Calibri"/>
            </a:endParaRPr>
          </a:p>
          <a:p>
            <a:r>
              <a:rPr lang="ja-JP" altLang="en-US" dirty="0">
                <a:ea typeface="游ゴシック"/>
              </a:rPr>
              <a:t>【先生からのアドバイス】</a:t>
            </a:r>
            <a:endParaRPr lang="ja-JP" altLang="en-US" dirty="0"/>
          </a:p>
          <a:p>
            <a:r>
              <a:rPr lang="ja-JP" dirty="0"/>
              <a:t>質屋→レンタルショップ→CtoCコンテンツ　みたい</a:t>
            </a:r>
            <a:r>
              <a:rPr lang="ja-JP" altLang="en-US" dirty="0"/>
              <a:t>な</a:t>
            </a:r>
            <a:r>
              <a:rPr lang="ja-JP" dirty="0"/>
              <a:t>時代</a:t>
            </a:r>
            <a:r>
              <a:rPr lang="ja-JP" dirty="0">
                <a:ea typeface="游ゴシック"/>
              </a:rPr>
              <a:t>の流れも</a:t>
            </a:r>
            <a:r>
              <a:rPr lang="ja-JP" altLang="en-US" dirty="0">
                <a:ea typeface="游ゴシック"/>
              </a:rPr>
              <a:t>調べる</a:t>
            </a:r>
            <a:endParaRPr lang="en-US" altLang="ja-JP" dirty="0">
              <a:ea typeface="游ゴシック"/>
            </a:endParaRPr>
          </a:p>
          <a:p>
            <a:r>
              <a:rPr lang="ja-JP" dirty="0"/>
              <a:t>価値観の変容について触れる</a:t>
            </a:r>
          </a:p>
          <a:p>
            <a:endParaRPr lang="ja-JP" altLang="en-US" dirty="0">
              <a:ea typeface="游ゴシック"/>
            </a:endParaRPr>
          </a:p>
          <a:p>
            <a:r>
              <a:rPr lang="en-US" altLang="ja-JP" dirty="0">
                <a:ea typeface="游ゴシック"/>
              </a:rPr>
              <a:t>【</a:t>
            </a:r>
            <a:r>
              <a:rPr lang="ja-JP" dirty="0">
                <a:ea typeface="游ゴシック"/>
              </a:rPr>
              <a:t>使えそうなデータ】</a:t>
            </a:r>
          </a:p>
          <a:p>
            <a:r>
              <a:rPr lang="ja-JP" altLang="en-US" dirty="0">
                <a:ea typeface="游ゴシック"/>
              </a:rPr>
              <a:t>ミレニアル世代は「今欲しいものが多い」らしい</a:t>
            </a:r>
            <a:endParaRPr lang="ja-JP" dirty="0">
              <a:ea typeface="游ゴシック"/>
            </a:endParaRPr>
          </a:p>
          <a:p>
            <a:r>
              <a:rPr lang="ja-JP" dirty="0">
                <a:hlinkClick r:id="rId3"/>
              </a:rPr>
              <a:t>https://amp.review/2018/03/09/digitalnative_sns/</a:t>
            </a:r>
            <a:endParaRPr lang="ja-JP" dirty="0">
              <a:ea typeface="游ゴシック"/>
            </a:endParaRPr>
          </a:p>
          <a:p>
            <a:r>
              <a:rPr lang="ja-JP" altLang="en-US" dirty="0"/>
              <a:t>シェアの時代</a:t>
            </a:r>
            <a:endParaRPr lang="en-US" altLang="ja-JP" dirty="0"/>
          </a:p>
          <a:p>
            <a:r>
              <a:rPr lang="en-US" altLang="ja-JP" u="sng" dirty="0">
                <a:hlinkClick r:id="rId4"/>
              </a:rPr>
              <a:t>https://www.shinnihon.or.jp/shinnihon-library/publications/issue/eyi/issue/2014-10-vol02-03.html</a:t>
            </a:r>
            <a:endParaRPr lang="en-US" altLang="ja-JP" dirty="0"/>
          </a:p>
          <a:p>
            <a:r>
              <a:rPr lang="ja-JP" altLang="en-US" dirty="0"/>
              <a:t>若者の購買行動の特徴</a:t>
            </a:r>
            <a:endParaRPr lang="en-US" altLang="ja-JP" dirty="0"/>
          </a:p>
          <a:p>
            <a:r>
              <a:rPr lang="en-US" altLang="ja-JP" u="sng" dirty="0">
                <a:hlinkClick r:id="rId5"/>
              </a:rPr>
              <a:t>http://www.caa.go.jp/policies/policy/consumer_research/white_paper/pdf/2017_whitepaper_0004.pdf</a:t>
            </a:r>
            <a:endParaRPr lang="ja-JP" dirty="0"/>
          </a:p>
        </p:txBody>
      </p:sp>
      <p:sp>
        <p:nvSpPr>
          <p:cNvPr id="4" name="スライド番号プレースホルダー 3"/>
          <p:cNvSpPr>
            <a:spLocks noGrp="1"/>
          </p:cNvSpPr>
          <p:nvPr>
            <p:ph type="sldNum" sz="quarter" idx="10"/>
          </p:nvPr>
        </p:nvSpPr>
        <p:spPr/>
        <p:txBody>
          <a:bodyPr/>
          <a:lstStyle/>
          <a:p>
            <a:fld id="{C3DEFD08-755A-41CC-B452-8CC18C6E4788}" type="slidenum">
              <a:rPr kumimoji="1" lang="ja-JP" altLang="en-US" smtClean="0"/>
              <a:t>10</a:t>
            </a:fld>
            <a:endParaRPr kumimoji="1" lang="ja-JP" altLang="en-US"/>
          </a:p>
        </p:txBody>
      </p:sp>
    </p:spTree>
    <p:extLst>
      <p:ext uri="{BB962C8B-B14F-4D97-AF65-F5344CB8AC3E}">
        <p14:creationId xmlns:p14="http://schemas.microsoft.com/office/powerpoint/2010/main" val="1905933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18D597A-ECF7-4BA2-9147-2F96FAB37587}" type="datetime1">
              <a:rPr lang="en-US" altLang="ja-JP" smtClean="0"/>
              <a:t>9/5/2018</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350162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64BB0C84-C8E1-4BEC-9E5F-26A71351931B}" type="datetime1">
              <a:rPr lang="en-US" altLang="ja-JP" smtClean="0"/>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826827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5FDC9D9B-66CC-431A-A8FB-8308BF66F21E}" type="datetime1">
              <a:rPr lang="en-US" altLang="ja-JP" smtClean="0"/>
              <a:t>9/5/2018</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2864897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66E04B25-1F1F-4554-9A0C-F9D5E3C4528E}" type="datetime1">
              <a:rPr lang="en-US" altLang="ja-JP" smtClean="0"/>
              <a:t>9/5/2018</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967797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a:spLocks noChangeAspect="1"/>
          </p:cNvSpPr>
          <p:nvPr/>
        </p:nvSpPr>
        <p:spPr>
          <a:xfrm>
            <a:off x="441330"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ja-JP" altLang="en-US" dirty="0"/>
          </a:p>
        </p:txBody>
      </p:sp>
      <p:sp>
        <p:nvSpPr>
          <p:cNvPr id="2" name="Title 1"/>
          <p:cNvSpPr>
            <a:spLocks noGrp="1"/>
          </p:cNvSpPr>
          <p:nvPr>
            <p:ph type="title"/>
          </p:nvPr>
        </p:nvSpPr>
        <p:spPr>
          <a:xfrm>
            <a:off x="581192" y="702156"/>
            <a:ext cx="11029616" cy="101380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758C311-9F3D-4C10-8FAB-95A89E927EC7}" type="datetime1">
              <a:rPr lang="en-US" altLang="ja-JP" smtClean="0"/>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650229" y="117083"/>
            <a:ext cx="1052508" cy="360799"/>
          </a:xfrm>
        </p:spPr>
        <p:txBody>
          <a:bodyPr/>
          <a:lstStyle>
            <a:lvl1pPr>
              <a:defRPr sz="1800" b="0">
                <a:solidFill>
                  <a:schemeClr val="tx1">
                    <a:lumMod val="65000"/>
                    <a:lumOff val="3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04760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3EC8395-A084-42F8-A9F2-6352BADDAAD5}" type="datetime1">
              <a:rPr lang="en-US" altLang="ja-JP" smtClean="0"/>
              <a:t>9/5/2018</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521323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581193" y="2228003"/>
            <a:ext cx="5422390"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188417" y="2228003"/>
            <a:ext cx="5422392"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05F7D9BF-5CAF-4BAA-AD1C-33971090A457}" type="datetime1">
              <a:rPr lang="en-US" altLang="ja-JP"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161355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3EE7C7EA-8C8E-4E20-9D94-C2F6B002E8D8}" type="datetime1">
              <a:rPr lang="en-US" altLang="ja-JP" smtClean="0"/>
              <a:t>9/5/2018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8290253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752992CE-86F3-4593-B976-C51706EBCC0D}" type="datetime1">
              <a:rPr lang="en-US" altLang="ja-JP" smtClean="0"/>
              <a:t>9/5/2018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564440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97C49F-795E-41FA-9B2E-668362A1BC6E}" type="datetime1">
              <a:rPr lang="en-US" altLang="ja-JP" smtClean="0"/>
              <a:t>9/5/2018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5122680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DEC672B8-C4E5-4951-97CA-441140E423A2}" type="datetime1">
              <a:rPr lang="en-US" altLang="ja-JP" smtClean="0"/>
              <a:t>9/5/2018</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418404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a:spLocks noChangeAspect="1"/>
          </p:cNvSpPr>
          <p:nvPr/>
        </p:nvSpPr>
        <p:spPr>
          <a:xfrm>
            <a:off x="441330"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ja-JP" altLang="en-US" dirty="0"/>
          </a:p>
        </p:txBody>
      </p:sp>
      <p:sp>
        <p:nvSpPr>
          <p:cNvPr id="2" name="Title 1"/>
          <p:cNvSpPr>
            <a:spLocks noGrp="1"/>
          </p:cNvSpPr>
          <p:nvPr>
            <p:ph type="title"/>
          </p:nvPr>
        </p:nvSpPr>
        <p:spPr>
          <a:xfrm>
            <a:off x="581192" y="702156"/>
            <a:ext cx="11029616" cy="101380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758C311-9F3D-4C10-8FAB-95A89E927EC7}" type="datetime1">
              <a:rPr lang="en-US" altLang="ja-JP" smtClean="0"/>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650229" y="117083"/>
            <a:ext cx="1052508" cy="360799"/>
          </a:xfrm>
        </p:spPr>
        <p:txBody>
          <a:bodyPr/>
          <a:lstStyle>
            <a:lvl1pPr>
              <a:defRPr sz="1800" b="0">
                <a:solidFill>
                  <a:schemeClr val="tx1">
                    <a:lumMod val="65000"/>
                    <a:lumOff val="3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648717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DA9DA54-6037-480A-A9E6-8874F3D5A8A0}" type="datetime1">
              <a:rPr lang="en-US" altLang="ja-JP"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2516509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47DCCD72-D399-4349-9496-2074212FA8EB}" type="datetime1">
              <a:rPr lang="en-US" altLang="ja-JP" smtClean="0"/>
              <a:t>9/5/2018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8970998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F16B07D1-BFE5-48FD-825C-AE872E250439}" type="datetime1">
              <a:rPr lang="en-US" altLang="ja-JP" smtClean="0"/>
              <a:t>9/5/2018</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657553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5FB29CC9-DAB0-4222-B1CF-694DCA87C10E}" type="datetime1">
              <a:rPr lang="en-US" altLang="ja-JP" smtClean="0"/>
              <a:t>9/5/2018</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4222393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581193" y="2228003"/>
            <a:ext cx="5422390"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188417" y="2228003"/>
            <a:ext cx="5422392"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F17E5CB2-8D5F-42EB-A353-7741D74B529B}" type="datetime1">
              <a:rPr lang="en-US" altLang="ja-JP"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510381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4A2EF46D-1BE6-4B95-A70C-5F23BA154A08}" type="datetime1">
              <a:rPr lang="en-US" altLang="ja-JP" smtClean="0"/>
              <a:t>9/5/2018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774082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C2BA4F0B-4849-4B8F-8F2B-B4CC4B5D437D}" type="datetime1">
              <a:rPr lang="en-US" altLang="ja-JP" smtClean="0"/>
              <a:t>9/5/2018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162938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0B8B83-9AF1-4CCB-B370-3367CECE627D}" type="datetime1">
              <a:rPr lang="en-US" altLang="ja-JP" smtClean="0"/>
              <a:t>9/5/2018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87151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CDF4ABF-A788-4714-A6C1-F0FCBB82C448}" type="datetime1">
              <a:rPr lang="en-US" altLang="ja-JP" smtClean="0"/>
              <a:t>9/5/2018</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04951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62602F0-583E-4FD9-953B-B9B8520F6DF9}" type="datetime1">
              <a:rPr lang="en-US" altLang="ja-JP" smtClean="0"/>
              <a:t>9/5/2018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072768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7656F6B-D5ED-44F4-B4E0-CFD84F484B96}" type="datetime1">
              <a:rPr lang="en-US" altLang="ja-JP" smtClean="0"/>
              <a:t>9/5/2018</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1200">
                <a:solidFill>
                  <a:schemeClr val="tx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62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17656F6B-D5ED-44F4-B4E0-CFD84F484B96}" type="datetime1">
              <a:rPr lang="en-US" altLang="ja-JP" smtClean="0"/>
              <a:t>9/5/2018</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692957" y="137795"/>
            <a:ext cx="1052510" cy="365125"/>
          </a:xfrm>
          <a:prstGeom prst="rect">
            <a:avLst/>
          </a:prstGeom>
        </p:spPr>
        <p:txBody>
          <a:bodyPr vert="horz" lIns="91440" tIns="45720" rIns="91440" bIns="45720" rtlCol="0" anchor="ctr"/>
          <a:lstStyle>
            <a:lvl1pPr algn="r">
              <a:defRPr sz="1800">
                <a:solidFill>
                  <a:schemeClr val="tx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05778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chart" Target="../charts/chart8.xml"/></Relationships>
</file>

<file path=ppt/slides/_rels/slide2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7.png"/><Relationship Id="rId7" Type="http://schemas.openxmlformats.org/officeDocument/2006/relationships/image" Target="../media/image19.png"/><Relationship Id="rId12" Type="http://schemas.microsoft.com/office/2007/relationships/hdphoto" Target="../media/hdphoto4.wdp"/><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22.svg"/><Relationship Id="rId11" Type="http://schemas.openxmlformats.org/officeDocument/2006/relationships/image" Target="../media/image21.png"/><Relationship Id="rId5" Type="http://schemas.openxmlformats.org/officeDocument/2006/relationships/image" Target="../media/image18.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hyperlink" Target="https://www.jstage.jst.go.jp/article/jssp/9/3/9_KJ00003725262/_pdf/-char/ja" TargetMode="External"/><Relationship Id="rId2" Type="http://schemas.openxmlformats.org/officeDocument/2006/relationships/hyperlink" Target="https://ci.nii.ac.jp/els/contents110004621871.pdf?id=ART0007332051" TargetMode="External"/><Relationship Id="rId1" Type="http://schemas.openxmlformats.org/officeDocument/2006/relationships/slideLayout" Target="../slideLayouts/slideLayout13.xml"/><Relationship Id="rId5" Type="http://schemas.openxmlformats.org/officeDocument/2006/relationships/hyperlink" Target="https://opac.time.u-tokai.ac.jp/webopac/1_45_63._?key=HYGVEJ" TargetMode="External"/><Relationship Id="rId4" Type="http://schemas.openxmlformats.org/officeDocument/2006/relationships/hyperlink" Target="http://www.meti.go.jp/press/2018/04/20180425001/20180425001.html"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marketing-rc.com/article/20160731.html" TargetMode="External"/><Relationship Id="rId2" Type="http://schemas.openxmlformats.org/officeDocument/2006/relationships/hyperlink" Target="https://about.mercari.com/press/news/article/20180702_mercarinumbers/" TargetMode="External"/><Relationship Id="rId1" Type="http://schemas.openxmlformats.org/officeDocument/2006/relationships/slideLayout" Target="../slideLayouts/slideLayout13.xml"/><Relationship Id="rId6" Type="http://schemas.openxmlformats.org/officeDocument/2006/relationships/hyperlink" Target="http://www.caa.go.jp/policies/policy/consumer_research/white_paper/" TargetMode="External"/><Relationship Id="rId5" Type="http://schemas.openxmlformats.org/officeDocument/2006/relationships/hyperlink" Target="https://www.rad.co.jp/report_list/20180308/" TargetMode="External"/><Relationship Id="rId4" Type="http://schemas.openxmlformats.org/officeDocument/2006/relationships/hyperlink" Target="https://honote.macromill.com/report/20170523/"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marketing-rc.com/article/20160731.html" TargetMode="External"/><Relationship Id="rId7" Type="http://schemas.openxmlformats.org/officeDocument/2006/relationships/hyperlink" Target="http://www.caa.go.jp/policies/policy/consumer_research/white_paper/" TargetMode="External"/><Relationship Id="rId2" Type="http://schemas.openxmlformats.org/officeDocument/2006/relationships/hyperlink" Target="https://about.mercari.com/press/news/article/20180702_mercarinumbers/" TargetMode="External"/><Relationship Id="rId1" Type="http://schemas.openxmlformats.org/officeDocument/2006/relationships/slideLayout" Target="../slideLayouts/slideLayout13.xml"/><Relationship Id="rId6" Type="http://schemas.openxmlformats.org/officeDocument/2006/relationships/hyperlink" Target="https://www.rad.co.jp/report_list/20180308/" TargetMode="External"/><Relationship Id="rId5" Type="http://schemas.openxmlformats.org/officeDocument/2006/relationships/hyperlink" Target="https://honote.macromill.com/report/20170523/" TargetMode="External"/><Relationship Id="rId4" Type="http://schemas.openxmlformats.org/officeDocument/2006/relationships/hyperlink" Target="https://prtimes.jp/main/html/rd/p/000000533.000007815.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537B06-7CBD-4517-9FED-E7F1B2F46BAC}"/>
              </a:ext>
            </a:extLst>
          </p:cNvPr>
          <p:cNvSpPr>
            <a:spLocks noGrp="1"/>
          </p:cNvSpPr>
          <p:nvPr>
            <p:ph type="ctrTitle"/>
          </p:nvPr>
        </p:nvSpPr>
        <p:spPr>
          <a:xfrm>
            <a:off x="747449" y="1020432"/>
            <a:ext cx="10993549" cy="1475013"/>
          </a:xfrm>
        </p:spPr>
        <p:txBody>
          <a:bodyPr anchor="ctr">
            <a:normAutofit/>
          </a:bodyPr>
          <a:lstStyle/>
          <a:p>
            <a:r>
              <a:rPr lang="ja-JP" altLang="en-US"/>
              <a:t>フリマアプリが</a:t>
            </a:r>
            <a:r>
              <a:rPr lang="en-US" altLang="ja-JP" dirty="0"/>
              <a:t/>
            </a:r>
            <a:br>
              <a:rPr lang="en-US" altLang="ja-JP" dirty="0"/>
            </a:br>
            <a:r>
              <a:rPr lang="ja-JP" altLang="en-US" dirty="0"/>
              <a:t>購買意思決定に及ぼす</a:t>
            </a:r>
            <a:r>
              <a:rPr lang="ja-JP" altLang="en-US"/>
              <a:t>影響</a:t>
            </a:r>
            <a:endParaRPr lang="ja-JP" altLang="en-US" dirty="0"/>
          </a:p>
        </p:txBody>
      </p:sp>
      <p:sp>
        <p:nvSpPr>
          <p:cNvPr id="3" name="字幕 2">
            <a:extLst>
              <a:ext uri="{FF2B5EF4-FFF2-40B4-BE49-F238E27FC236}">
                <a16:creationId xmlns:a16="http://schemas.microsoft.com/office/drawing/2014/main" id="{5E2F0E25-CA93-4747-965F-53CF94AB588B}"/>
              </a:ext>
            </a:extLst>
          </p:cNvPr>
          <p:cNvSpPr>
            <a:spLocks noGrp="1"/>
          </p:cNvSpPr>
          <p:nvPr>
            <p:ph type="subTitle" idx="1"/>
          </p:nvPr>
        </p:nvSpPr>
        <p:spPr>
          <a:xfrm>
            <a:off x="10198402" y="10307087"/>
            <a:ext cx="3618827" cy="649222"/>
          </a:xfrm>
          <a:noFill/>
        </p:spPr>
        <p:txBody>
          <a:bodyPr anchor="ctr">
            <a:normAutofit/>
          </a:bodyPr>
          <a:lstStyle/>
          <a:p>
            <a:pPr>
              <a:lnSpc>
                <a:spcPct val="90000"/>
              </a:lnSpc>
            </a:pPr>
            <a:r>
              <a:rPr lang="ja-JP" altLang="en-US" sz="1800" dirty="0"/>
              <a:t>川瀬　川原　栗西　紺野　長谷川</a:t>
            </a:r>
          </a:p>
        </p:txBody>
      </p:sp>
      <p:pic>
        <p:nvPicPr>
          <p:cNvPr id="8" name="図 7" descr="テキスト が含まれている画像&#10;&#10;非常に高い精度で生成された説明">
            <a:extLst>
              <a:ext uri="{FF2B5EF4-FFF2-40B4-BE49-F238E27FC236}">
                <a16:creationId xmlns:a16="http://schemas.microsoft.com/office/drawing/2014/main" id="{F5A2BD19-5FFA-46B6-B7C7-645F325FD5A5}"/>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7625" b="94282" l="16895" r="84180">
                        <a14:foregroundMark x1="43359" y1="7771" x2="43359" y2="7771"/>
                        <a14:foregroundMark x1="39355" y1="73754" x2="39355" y2="73754"/>
                        <a14:foregroundMark x1="48730" y1="94282" x2="48730" y2="94282"/>
                        <a14:foregroundMark x1="39551" y1="67742" x2="39551" y2="67742"/>
                        <a14:foregroundMark x1="34668" y1="64076" x2="34668" y2="64076"/>
                        <a14:foregroundMark x1="34180" y1="69501" x2="34180" y2="69501"/>
                        <a14:foregroundMark x1="44922" y1="73754" x2="44922" y2="73754"/>
                        <a14:foregroundMark x1="44727" y1="73754" x2="44727" y2="73754"/>
                        <a14:foregroundMark x1="44727" y1="73754" x2="44727" y2="73754"/>
                        <a14:foregroundMark x1="45117" y1="80205" x2="44434" y2="74780"/>
                        <a14:foregroundMark x1="44727" y1="70821" x2="38867" y2="65103"/>
                        <a14:foregroundMark x1="37793" y1="67155" x2="36230" y2="63783"/>
                        <a14:foregroundMark x1="34180" y1="72141" x2="34863" y2="64076"/>
                        <a14:foregroundMark x1="34668" y1="64370" x2="37305" y2="62757"/>
                        <a14:foregroundMark x1="39746" y1="77566" x2="49414" y2="69501"/>
                      </a14:backgroundRemoval>
                    </a14:imgEffect>
                  </a14:imgLayer>
                </a14:imgProps>
              </a:ext>
            </a:extLst>
          </a:blip>
          <a:srcRect l="8518" r="7382" b="-1"/>
          <a:stretch/>
        </p:blipFill>
        <p:spPr>
          <a:xfrm>
            <a:off x="6302326" y="1659099"/>
            <a:ext cx="5554607" cy="4392205"/>
          </a:xfrm>
          <a:prstGeom prst="rect">
            <a:avLst/>
          </a:prstGeom>
        </p:spPr>
      </p:pic>
      <p:sp>
        <p:nvSpPr>
          <p:cNvPr id="6" name="テキスト ボックス 5"/>
          <p:cNvSpPr txBox="1"/>
          <p:nvPr/>
        </p:nvSpPr>
        <p:spPr>
          <a:xfrm>
            <a:off x="804599" y="2552595"/>
            <a:ext cx="5300566" cy="369332"/>
          </a:xfrm>
          <a:prstGeom prst="rect">
            <a:avLst/>
          </a:prstGeom>
          <a:noFill/>
        </p:spPr>
        <p:txBody>
          <a:bodyPr wrap="square" rtlCol="0">
            <a:spAutoFit/>
          </a:bodyPr>
          <a:lstStyle/>
          <a:p>
            <a:r>
              <a:rPr kumimoji="1" lang="ja-JP" altLang="en-US" dirty="0">
                <a:solidFill>
                  <a:schemeClr val="accent3">
                    <a:lumMod val="60000"/>
                    <a:lumOff val="40000"/>
                  </a:schemeClr>
                </a:solidFill>
              </a:rPr>
              <a:t>川瀬　川原　栗西　紺野　長谷川</a:t>
            </a:r>
          </a:p>
        </p:txBody>
      </p:sp>
    </p:spTree>
    <p:extLst>
      <p:ext uri="{BB962C8B-B14F-4D97-AF65-F5344CB8AC3E}">
        <p14:creationId xmlns:p14="http://schemas.microsoft.com/office/powerpoint/2010/main" val="3756907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schemeClr val="bg1"/>
                </a:solidFill>
              </a:rPr>
              <a:t>現状分析</a:t>
            </a:r>
          </a:p>
        </p:txBody>
      </p:sp>
      <p:sp>
        <p:nvSpPr>
          <p:cNvPr id="24" name="タイトル 23"/>
          <p:cNvSpPr>
            <a:spLocks noGrp="1"/>
          </p:cNvSpPr>
          <p:nvPr>
            <p:ph type="title"/>
          </p:nvPr>
        </p:nvSpPr>
        <p:spPr/>
        <p:txBody>
          <a:bodyPr/>
          <a:lstStyle/>
          <a:p>
            <a:r>
              <a:rPr kumimoji="1" lang="ja-JP" altLang="en-US"/>
              <a:t>フリマアプリユーザーになるまで</a:t>
            </a:r>
          </a:p>
        </p:txBody>
      </p:sp>
      <p:sp>
        <p:nvSpPr>
          <p:cNvPr id="8" name="スライド番号プレースホルダー 7"/>
          <p:cNvSpPr>
            <a:spLocks noGrp="1"/>
          </p:cNvSpPr>
          <p:nvPr>
            <p:ph type="sldNum" sz="quarter" idx="12"/>
          </p:nvPr>
        </p:nvSpPr>
        <p:spPr/>
        <p:txBody>
          <a:bodyPr/>
          <a:lstStyle/>
          <a:p>
            <a:fld id="{D57F1E4F-1CFF-5643-939E-217C01CDF565}" type="slidenum">
              <a:rPr lang="en-US" smtClean="0"/>
              <a:pPr/>
              <a:t>10</a:t>
            </a:fld>
            <a:endParaRPr lang="en-US"/>
          </a:p>
        </p:txBody>
      </p:sp>
      <p:graphicFrame>
        <p:nvGraphicFramePr>
          <p:cNvPr id="2" name="表 1">
            <a:extLst>
              <a:ext uri="{FF2B5EF4-FFF2-40B4-BE49-F238E27FC236}">
                <a16:creationId xmlns:a16="http://schemas.microsoft.com/office/drawing/2014/main" id="{3206F097-0190-40B1-A566-B04B85B58835}"/>
              </a:ext>
            </a:extLst>
          </p:cNvPr>
          <p:cNvGraphicFramePr>
            <a:graphicFrameLocks noGrp="1"/>
          </p:cNvGraphicFramePr>
          <p:nvPr>
            <p:extLst/>
          </p:nvPr>
        </p:nvGraphicFramePr>
        <p:xfrm>
          <a:off x="1607310" y="2242268"/>
          <a:ext cx="8128000" cy="3103886"/>
        </p:xfrm>
        <a:graphic>
          <a:graphicData uri="http://schemas.openxmlformats.org/drawingml/2006/table">
            <a:tbl>
              <a:tblPr firstRow="1" bandRow="1">
                <a:tableStyleId>{2D5ABB26-0587-4C30-8999-92F81FD0307C}</a:tableStyleId>
              </a:tblPr>
              <a:tblGrid>
                <a:gridCol w="4064000">
                  <a:extLst>
                    <a:ext uri="{9D8B030D-6E8A-4147-A177-3AD203B41FA5}">
                      <a16:colId xmlns:a16="http://schemas.microsoft.com/office/drawing/2014/main" val="2026595253"/>
                    </a:ext>
                  </a:extLst>
                </a:gridCol>
                <a:gridCol w="4064000">
                  <a:extLst>
                    <a:ext uri="{9D8B030D-6E8A-4147-A177-3AD203B41FA5}">
                      <a16:colId xmlns:a16="http://schemas.microsoft.com/office/drawing/2014/main" val="1959999526"/>
                    </a:ext>
                  </a:extLst>
                </a:gridCol>
              </a:tblGrid>
              <a:tr h="1551943">
                <a:tc>
                  <a:txBody>
                    <a:bodyPr/>
                    <a:lstStyle/>
                    <a:p>
                      <a:pPr algn="ctr"/>
                      <a:r>
                        <a:rPr kumimoji="1" lang="ja-JP" altLang="en-US"/>
                        <a:t>フリマアプリのみユーザー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a:t>ネットショッピング</a:t>
                      </a:r>
                      <a:endParaRPr kumimoji="1" lang="en-US" altLang="ja-JP"/>
                    </a:p>
                    <a:p>
                      <a:pPr algn="ctr"/>
                      <a:r>
                        <a:rPr kumimoji="1" lang="ja-JP" altLang="en-US"/>
                        <a:t>フリマアプリ　両ユーザー</a:t>
                      </a:r>
                      <a:endParaRPr kumimoji="1" lang="en-US" altLang="ja-JP"/>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7265632"/>
                  </a:ext>
                </a:extLst>
              </a:tr>
              <a:tr h="1551943">
                <a:tc>
                  <a:txBody>
                    <a:bodyPr/>
                    <a:lstStyle/>
                    <a:p>
                      <a:pPr algn="ctr"/>
                      <a:r>
                        <a:rPr kumimoji="1" lang="ja-JP" altLang="en-US"/>
                        <a:t>ノンユーザー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a:t>ネットショッピングのみユーザー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839724"/>
                  </a:ext>
                </a:extLst>
              </a:tr>
            </a:tbl>
          </a:graphicData>
        </a:graphic>
      </p:graphicFrame>
      <p:cxnSp>
        <p:nvCxnSpPr>
          <p:cNvPr id="27" name="直線矢印コネクタ 26">
            <a:extLst>
              <a:ext uri="{FF2B5EF4-FFF2-40B4-BE49-F238E27FC236}">
                <a16:creationId xmlns:a16="http://schemas.microsoft.com/office/drawing/2014/main" id="{72B6DF0B-0F92-4C29-A53E-2769DDEFC3DC}"/>
              </a:ext>
            </a:extLst>
          </p:cNvPr>
          <p:cNvCxnSpPr>
            <a:cxnSpLocks/>
          </p:cNvCxnSpPr>
          <p:nvPr/>
        </p:nvCxnSpPr>
        <p:spPr>
          <a:xfrm>
            <a:off x="3366452" y="5589767"/>
            <a:ext cx="449248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CF0A133C-58CE-44AF-84BE-5A4DF09E4171}"/>
              </a:ext>
            </a:extLst>
          </p:cNvPr>
          <p:cNvCxnSpPr>
            <a:cxnSpLocks/>
          </p:cNvCxnSpPr>
          <p:nvPr/>
        </p:nvCxnSpPr>
        <p:spPr>
          <a:xfrm flipV="1">
            <a:off x="10077353" y="2449002"/>
            <a:ext cx="0" cy="2727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052DF70E-9CCD-42C2-A714-AC4FFAC72592}"/>
              </a:ext>
            </a:extLst>
          </p:cNvPr>
          <p:cNvSpPr txBox="1"/>
          <p:nvPr/>
        </p:nvSpPr>
        <p:spPr>
          <a:xfrm>
            <a:off x="4439878" y="5648715"/>
            <a:ext cx="2492990" cy="369332"/>
          </a:xfrm>
          <a:prstGeom prst="rect">
            <a:avLst/>
          </a:prstGeom>
          <a:noFill/>
        </p:spPr>
        <p:txBody>
          <a:bodyPr wrap="none" rtlCol="0">
            <a:spAutoFit/>
          </a:bodyPr>
          <a:lstStyle/>
          <a:p>
            <a:r>
              <a:rPr kumimoji="1" lang="ja-JP" altLang="en-US"/>
              <a:t>商品内容に関する不安</a:t>
            </a:r>
          </a:p>
        </p:txBody>
      </p:sp>
      <p:sp>
        <p:nvSpPr>
          <p:cNvPr id="37" name="テキスト ボックス 36">
            <a:extLst>
              <a:ext uri="{FF2B5EF4-FFF2-40B4-BE49-F238E27FC236}">
                <a16:creationId xmlns:a16="http://schemas.microsoft.com/office/drawing/2014/main" id="{FC9DB62F-3E47-4887-AC15-04BF6A95F2CA}"/>
              </a:ext>
            </a:extLst>
          </p:cNvPr>
          <p:cNvSpPr txBox="1"/>
          <p:nvPr/>
        </p:nvSpPr>
        <p:spPr>
          <a:xfrm>
            <a:off x="10188564" y="2612321"/>
            <a:ext cx="461665" cy="2400657"/>
          </a:xfrm>
          <a:prstGeom prst="rect">
            <a:avLst/>
          </a:prstGeom>
          <a:noFill/>
        </p:spPr>
        <p:txBody>
          <a:bodyPr vert="eaVert" wrap="none" rtlCol="0">
            <a:spAutoFit/>
          </a:bodyPr>
          <a:lstStyle/>
          <a:p>
            <a:r>
              <a:rPr kumimoji="1" lang="ja-JP" altLang="en-US"/>
              <a:t>取引相手に対する不安</a:t>
            </a:r>
          </a:p>
        </p:txBody>
      </p:sp>
      <p:sp>
        <p:nvSpPr>
          <p:cNvPr id="38" name="矢印: 上向き折線 37">
            <a:extLst>
              <a:ext uri="{FF2B5EF4-FFF2-40B4-BE49-F238E27FC236}">
                <a16:creationId xmlns:a16="http://schemas.microsoft.com/office/drawing/2014/main" id="{D54D20E3-B226-4FA1-8540-333B14FC0AAE}"/>
              </a:ext>
            </a:extLst>
          </p:cNvPr>
          <p:cNvSpPr/>
          <p:nvPr/>
        </p:nvSpPr>
        <p:spPr>
          <a:xfrm>
            <a:off x="2467955" y="2732711"/>
            <a:ext cx="6074797" cy="2122999"/>
          </a:xfrm>
          <a:prstGeom prst="bentUpArrow">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CB7F73E3-EED6-4C0C-BFBD-8C74946B3A33}"/>
              </a:ext>
            </a:extLst>
          </p:cNvPr>
          <p:cNvSpPr txBox="1"/>
          <p:nvPr/>
        </p:nvSpPr>
        <p:spPr>
          <a:xfrm>
            <a:off x="2095448" y="6304975"/>
            <a:ext cx="11526982" cy="338554"/>
          </a:xfrm>
          <a:prstGeom prst="rect">
            <a:avLst/>
          </a:prstGeom>
          <a:noFill/>
        </p:spPr>
        <p:txBody>
          <a:bodyPr wrap="square" rtlCol="0">
            <a:spAutoFit/>
          </a:bodyPr>
          <a:lstStyle/>
          <a:p>
            <a:r>
              <a:rPr lang="ja-JP" altLang="en-US" sz="1600">
                <a:latin typeface="HGｺﾞｼｯｸE"/>
                <a:ea typeface="HGｺﾞｼｯｸE"/>
              </a:rPr>
              <a:t>鶴沢真「フリマアプリのマーケットデザイン </a:t>
            </a:r>
            <a:r>
              <a:rPr lang="en-US" altLang="ja-JP" sz="1600">
                <a:latin typeface="HGｺﾞｼｯｸE"/>
                <a:ea typeface="HGｺﾞｼｯｸE"/>
              </a:rPr>
              <a:t>-</a:t>
            </a:r>
            <a:r>
              <a:rPr lang="ja-JP" altLang="en-US" sz="1600">
                <a:latin typeface="HGｺﾞｼｯｸE"/>
                <a:ea typeface="HGｺﾞｼｯｸE"/>
              </a:rPr>
              <a:t>情報の非対称性と</a:t>
            </a:r>
            <a:r>
              <a:rPr lang="en-US" altLang="ja-JP" sz="1600">
                <a:latin typeface="HGｺﾞｼｯｸE"/>
                <a:ea typeface="HGｺﾞｼｯｸE"/>
              </a:rPr>
              <a:t>SNS</a:t>
            </a:r>
            <a:r>
              <a:rPr lang="ja-JP" altLang="en-US" sz="1600">
                <a:latin typeface="HGｺﾞｼｯｸE"/>
                <a:ea typeface="HGｺﾞｼｯｸE"/>
              </a:rPr>
              <a:t>の機能に関する実証分析</a:t>
            </a:r>
            <a:r>
              <a:rPr lang="en-US" altLang="ja-JP" sz="1600">
                <a:latin typeface="HGｺﾞｼｯｸE"/>
                <a:ea typeface="HGｺﾞｼｯｸE"/>
              </a:rPr>
              <a:t>-</a:t>
            </a:r>
            <a:r>
              <a:rPr lang="ja-JP" altLang="en-US" sz="1600">
                <a:latin typeface="HGｺﾞｼｯｸE"/>
                <a:ea typeface="HGｺﾞｼｯｸE"/>
              </a:rPr>
              <a:t>」</a:t>
            </a:r>
            <a:r>
              <a:rPr lang="en-US" altLang="ja-JP" sz="1600">
                <a:latin typeface="HGｺﾞｼｯｸE"/>
                <a:ea typeface="HGｺﾞｼｯｸE"/>
              </a:rPr>
              <a:t>(2016)</a:t>
            </a:r>
            <a:endParaRPr kumimoji="1" lang="ja-JP" altLang="en-US" sz="900"/>
          </a:p>
        </p:txBody>
      </p:sp>
      <p:sp>
        <p:nvSpPr>
          <p:cNvPr id="45" name="フリーフォーム: 図形 44">
            <a:extLst>
              <a:ext uri="{FF2B5EF4-FFF2-40B4-BE49-F238E27FC236}">
                <a16:creationId xmlns:a16="http://schemas.microsoft.com/office/drawing/2014/main" id="{54EDB88B-3AAC-4113-A3C5-DC0B7C1F7CCC}"/>
              </a:ext>
            </a:extLst>
          </p:cNvPr>
          <p:cNvSpPr/>
          <p:nvPr/>
        </p:nvSpPr>
        <p:spPr>
          <a:xfrm>
            <a:off x="8142136" y="4850296"/>
            <a:ext cx="946205" cy="962107"/>
          </a:xfrm>
          <a:custGeom>
            <a:avLst/>
            <a:gdLst>
              <a:gd name="connsiteX0" fmla="*/ 0 w 946205"/>
              <a:gd name="connsiteY0" fmla="*/ 0 h 962107"/>
              <a:gd name="connsiteX1" fmla="*/ 453224 w 946205"/>
              <a:gd name="connsiteY1" fmla="*/ 962107 h 962107"/>
              <a:gd name="connsiteX2" fmla="*/ 946205 w 946205"/>
              <a:gd name="connsiteY2" fmla="*/ 962107 h 962107"/>
              <a:gd name="connsiteX3" fmla="*/ 922351 w 946205"/>
              <a:gd name="connsiteY3" fmla="*/ 946205 h 962107"/>
            </a:gdLst>
            <a:ahLst/>
            <a:cxnLst>
              <a:cxn ang="0">
                <a:pos x="connsiteX0" y="connsiteY0"/>
              </a:cxn>
              <a:cxn ang="0">
                <a:pos x="connsiteX1" y="connsiteY1"/>
              </a:cxn>
              <a:cxn ang="0">
                <a:pos x="connsiteX2" y="connsiteY2"/>
              </a:cxn>
              <a:cxn ang="0">
                <a:pos x="connsiteX3" y="connsiteY3"/>
              </a:cxn>
            </a:cxnLst>
            <a:rect l="l" t="t" r="r" b="b"/>
            <a:pathLst>
              <a:path w="946205" h="962107">
                <a:moveTo>
                  <a:pt x="0" y="0"/>
                </a:moveTo>
                <a:lnTo>
                  <a:pt x="453224" y="962107"/>
                </a:lnTo>
                <a:lnTo>
                  <a:pt x="946205" y="962107"/>
                </a:lnTo>
                <a:lnTo>
                  <a:pt x="922351" y="94620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id="{CC499544-8E41-41CF-8A61-EBCA1BBD3A97}"/>
              </a:ext>
            </a:extLst>
          </p:cNvPr>
          <p:cNvSpPr txBox="1"/>
          <p:nvPr/>
        </p:nvSpPr>
        <p:spPr>
          <a:xfrm>
            <a:off x="9166530" y="5602467"/>
            <a:ext cx="2262158" cy="369332"/>
          </a:xfrm>
          <a:prstGeom prst="rect">
            <a:avLst/>
          </a:prstGeom>
          <a:noFill/>
        </p:spPr>
        <p:txBody>
          <a:bodyPr wrap="none" rtlCol="0">
            <a:spAutoFit/>
          </a:bodyPr>
          <a:lstStyle/>
          <a:p>
            <a:r>
              <a:rPr kumimoji="1" lang="ja-JP" altLang="en-US"/>
              <a:t>ユーザーになる経路</a:t>
            </a:r>
          </a:p>
        </p:txBody>
      </p:sp>
      <p:sp>
        <p:nvSpPr>
          <p:cNvPr id="3" name="テキスト ボックス 2"/>
          <p:cNvSpPr txBox="1"/>
          <p:nvPr/>
        </p:nvSpPr>
        <p:spPr>
          <a:xfrm>
            <a:off x="9865473" y="2079670"/>
            <a:ext cx="342044" cy="369332"/>
          </a:xfrm>
          <a:prstGeom prst="rect">
            <a:avLst/>
          </a:prstGeom>
          <a:noFill/>
        </p:spPr>
        <p:txBody>
          <a:bodyPr wrap="square" rtlCol="0">
            <a:spAutoFit/>
          </a:bodyPr>
          <a:lstStyle/>
          <a:p>
            <a:r>
              <a:rPr kumimoji="1" lang="ja-JP" altLang="en-US" dirty="0"/>
              <a:t>大</a:t>
            </a:r>
          </a:p>
        </p:txBody>
      </p:sp>
      <p:sp>
        <p:nvSpPr>
          <p:cNvPr id="15" name="テキスト ボックス 14"/>
          <p:cNvSpPr txBox="1"/>
          <p:nvPr/>
        </p:nvSpPr>
        <p:spPr>
          <a:xfrm>
            <a:off x="9865473" y="5218053"/>
            <a:ext cx="342044" cy="369332"/>
          </a:xfrm>
          <a:prstGeom prst="rect">
            <a:avLst/>
          </a:prstGeom>
          <a:noFill/>
        </p:spPr>
        <p:txBody>
          <a:bodyPr wrap="square" rtlCol="0">
            <a:spAutoFit/>
          </a:bodyPr>
          <a:lstStyle/>
          <a:p>
            <a:r>
              <a:rPr kumimoji="1" lang="ja-JP" altLang="en-US" dirty="0" smtClean="0"/>
              <a:t>小</a:t>
            </a:r>
            <a:endParaRPr kumimoji="1" lang="en-US" altLang="ja-JP" dirty="0" smtClean="0"/>
          </a:p>
        </p:txBody>
      </p:sp>
      <p:sp>
        <p:nvSpPr>
          <p:cNvPr id="16" name="テキスト ボックス 15"/>
          <p:cNvSpPr txBox="1"/>
          <p:nvPr/>
        </p:nvSpPr>
        <p:spPr>
          <a:xfrm>
            <a:off x="7867650" y="5402719"/>
            <a:ext cx="342044" cy="369332"/>
          </a:xfrm>
          <a:prstGeom prst="rect">
            <a:avLst/>
          </a:prstGeom>
          <a:noFill/>
        </p:spPr>
        <p:txBody>
          <a:bodyPr wrap="square" rtlCol="0">
            <a:spAutoFit/>
          </a:bodyPr>
          <a:lstStyle/>
          <a:p>
            <a:r>
              <a:rPr kumimoji="1" lang="ja-JP" altLang="en-US" dirty="0"/>
              <a:t>大</a:t>
            </a:r>
          </a:p>
        </p:txBody>
      </p:sp>
      <p:sp>
        <p:nvSpPr>
          <p:cNvPr id="17" name="テキスト ボックス 16"/>
          <p:cNvSpPr txBox="1"/>
          <p:nvPr/>
        </p:nvSpPr>
        <p:spPr>
          <a:xfrm>
            <a:off x="2946219" y="5402719"/>
            <a:ext cx="342044" cy="369332"/>
          </a:xfrm>
          <a:prstGeom prst="rect">
            <a:avLst/>
          </a:prstGeom>
          <a:noFill/>
        </p:spPr>
        <p:txBody>
          <a:bodyPr wrap="square" rtlCol="0">
            <a:spAutoFit/>
          </a:bodyPr>
          <a:lstStyle/>
          <a:p>
            <a:r>
              <a:rPr kumimoji="1" lang="ja-JP" altLang="en-US" dirty="0" smtClean="0"/>
              <a:t>小</a:t>
            </a:r>
            <a:endParaRPr kumimoji="1" lang="ja-JP" altLang="en-US" dirty="0"/>
          </a:p>
        </p:txBody>
      </p:sp>
    </p:spTree>
    <p:extLst>
      <p:ext uri="{BB962C8B-B14F-4D97-AF65-F5344CB8AC3E}">
        <p14:creationId xmlns:p14="http://schemas.microsoft.com/office/powerpoint/2010/main" val="765868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0BEA21-E309-4BB6-B737-C5E74903D291}"/>
              </a:ext>
            </a:extLst>
          </p:cNvPr>
          <p:cNvSpPr>
            <a:spLocks noGrp="1"/>
          </p:cNvSpPr>
          <p:nvPr>
            <p:ph type="title"/>
          </p:nvPr>
        </p:nvSpPr>
        <p:spPr/>
        <p:txBody>
          <a:bodyPr/>
          <a:lstStyle/>
          <a:p>
            <a:r>
              <a:rPr lang="ja-JP">
                <a:latin typeface="HGｺﾞｼｯｸE"/>
                <a:ea typeface="HGｺﾞｼｯｸE"/>
              </a:rPr>
              <a:t>各フリマアプリの利用</a:t>
            </a:r>
            <a:r>
              <a:rPr lang="ja-JP" altLang="en-US">
                <a:latin typeface="HGｺﾞｼｯｸE"/>
                <a:ea typeface="HGｺﾞｼｯｸE"/>
              </a:rPr>
              <a:t>状況比較</a:t>
            </a:r>
          </a:p>
        </p:txBody>
      </p:sp>
      <p:pic>
        <p:nvPicPr>
          <p:cNvPr id="5" name="図 5" descr="スクリーンショット が含まれている画像&#10;&#10;非常に高い精度で生成された説明">
            <a:extLst>
              <a:ext uri="{FF2B5EF4-FFF2-40B4-BE49-F238E27FC236}">
                <a16:creationId xmlns:a16="http://schemas.microsoft.com/office/drawing/2014/main" id="{75B07649-57C1-4046-9D7B-A841F9DA4ED0}"/>
              </a:ext>
            </a:extLst>
          </p:cNvPr>
          <p:cNvPicPr>
            <a:picLocks noGrp="1" noChangeAspect="1"/>
          </p:cNvPicPr>
          <p:nvPr>
            <p:ph idx="1"/>
          </p:nvPr>
        </p:nvPicPr>
        <p:blipFill>
          <a:blip r:embed="rId2"/>
          <a:stretch>
            <a:fillRect/>
          </a:stretch>
        </p:blipFill>
        <p:spPr>
          <a:xfrm>
            <a:off x="2147483647" y="2147483647"/>
            <a:ext cx="3429000" cy="2571750"/>
          </a:xfrm>
          <a:prstGeom prst="rect">
            <a:avLst/>
          </a:prstGeom>
        </p:spPr>
      </p:pic>
      <p:sp>
        <p:nvSpPr>
          <p:cNvPr id="4" name="スライド番号プレースホルダー 3">
            <a:extLst>
              <a:ext uri="{FF2B5EF4-FFF2-40B4-BE49-F238E27FC236}">
                <a16:creationId xmlns:a16="http://schemas.microsoft.com/office/drawing/2014/main" id="{047A6ECB-4E29-4A21-A3D3-EFC6C6D1FCD9}"/>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11</a:t>
            </a:fld>
            <a:endParaRPr lang="en-US" dirty="0">
              <a:solidFill>
                <a:prstClr val="black">
                  <a:lumMod val="65000"/>
                  <a:lumOff val="35000"/>
                </a:prstClr>
              </a:solidFill>
            </a:endParaRPr>
          </a:p>
        </p:txBody>
      </p:sp>
      <p:pic>
        <p:nvPicPr>
          <p:cNvPr id="7" name="図 7" descr="スクリーンショット が含まれている画像&#10;&#10;非常に高い精度で生成された説明">
            <a:extLst>
              <a:ext uri="{FF2B5EF4-FFF2-40B4-BE49-F238E27FC236}">
                <a16:creationId xmlns:a16="http://schemas.microsoft.com/office/drawing/2014/main" id="{DFB2216C-2A36-476A-83AE-2FD669EF2BF2}"/>
              </a:ext>
            </a:extLst>
          </p:cNvPr>
          <p:cNvPicPr>
            <a:picLocks noChangeAspect="1"/>
          </p:cNvPicPr>
          <p:nvPr/>
        </p:nvPicPr>
        <p:blipFill rotWithShape="1">
          <a:blip r:embed="rId2"/>
          <a:srcRect l="2544" t="2604" r="1957" b="3906"/>
          <a:stretch/>
        </p:blipFill>
        <p:spPr>
          <a:xfrm>
            <a:off x="497458" y="1925847"/>
            <a:ext cx="7487863" cy="4761193"/>
          </a:xfrm>
          <a:prstGeom prst="rect">
            <a:avLst/>
          </a:prstGeom>
        </p:spPr>
      </p:pic>
      <p:sp>
        <p:nvSpPr>
          <p:cNvPr id="10" name="テキスト ボックス 9">
            <a:extLst>
              <a:ext uri="{FF2B5EF4-FFF2-40B4-BE49-F238E27FC236}">
                <a16:creationId xmlns:a16="http://schemas.microsoft.com/office/drawing/2014/main" id="{6F74A9BE-B182-4564-BEEF-740383308078}"/>
              </a:ext>
            </a:extLst>
          </p:cNvPr>
          <p:cNvSpPr txBox="1"/>
          <p:nvPr/>
        </p:nvSpPr>
        <p:spPr>
          <a:xfrm>
            <a:off x="634201" y="732884"/>
            <a:ext cx="2544417" cy="400110"/>
          </a:xfrm>
          <a:prstGeom prst="rect">
            <a:avLst/>
          </a:prstGeom>
          <a:noFill/>
        </p:spPr>
        <p:txBody>
          <a:bodyPr wrap="square" rtlCol="0">
            <a:spAutoFit/>
          </a:bodyPr>
          <a:lstStyle/>
          <a:p>
            <a:r>
              <a:rPr kumimoji="1" lang="ja-JP" altLang="en-US" sz="2000" dirty="0">
                <a:solidFill>
                  <a:prstClr val="white"/>
                </a:solidFill>
              </a:rPr>
              <a:t>現状分析</a:t>
            </a:r>
          </a:p>
        </p:txBody>
      </p:sp>
      <p:sp>
        <p:nvSpPr>
          <p:cNvPr id="12" name="四角形: 角を丸くする 11">
            <a:extLst>
              <a:ext uri="{FF2B5EF4-FFF2-40B4-BE49-F238E27FC236}">
                <a16:creationId xmlns:a16="http://schemas.microsoft.com/office/drawing/2014/main" id="{5F00699B-BB70-4DBA-A193-76641F70A74B}"/>
              </a:ext>
            </a:extLst>
          </p:cNvPr>
          <p:cNvSpPr/>
          <p:nvPr/>
        </p:nvSpPr>
        <p:spPr>
          <a:xfrm>
            <a:off x="8226721" y="2820836"/>
            <a:ext cx="3646100" cy="2582173"/>
          </a:xfrm>
          <a:prstGeom prst="round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endParaRPr lang="ja-JP" altLang="en-US" sz="1600" u="sng" dirty="0">
              <a:solidFill>
                <a:prstClr val="black"/>
              </a:solidFill>
              <a:latin typeface="HGｺﾞｼｯｸE"/>
            </a:endParaRPr>
          </a:p>
          <a:p>
            <a:endParaRPr lang="ja-JP" altLang="en-US" sz="1600" u="sng" dirty="0">
              <a:solidFill>
                <a:prstClr val="black"/>
              </a:solidFill>
              <a:latin typeface="HGｺﾞｼｯｸE"/>
            </a:endParaRPr>
          </a:p>
          <a:p>
            <a:r>
              <a:rPr lang="ja-JP" altLang="en-US" sz="1600" u="sng">
                <a:solidFill>
                  <a:prstClr val="black"/>
                </a:solidFill>
                <a:latin typeface="HGｺﾞｼｯｸE"/>
              </a:rPr>
              <a:t>調査対象</a:t>
            </a:r>
            <a:endParaRPr lang="ja-JP" altLang="en-US">
              <a:solidFill>
                <a:prstClr val="black"/>
              </a:solidFill>
              <a:latin typeface="HGｺﾞｼｯｸE"/>
            </a:endParaRPr>
          </a:p>
          <a:p>
            <a:r>
              <a:rPr lang="ja-JP" altLang="en-US" sz="1600">
                <a:solidFill>
                  <a:prstClr val="black"/>
                </a:solidFill>
                <a:latin typeface="HGｺﾞｼｯｸE"/>
              </a:rPr>
              <a:t>「</a:t>
            </a:r>
            <a:r>
              <a:rPr lang="en-US" altLang="ja-JP" sz="1600">
                <a:solidFill>
                  <a:prstClr val="black"/>
                </a:solidFill>
                <a:latin typeface="HGｺﾞｼｯｸE"/>
              </a:rPr>
              <a:t>MyVoice</a:t>
            </a:r>
            <a:r>
              <a:rPr lang="ja-JP" altLang="en-US" sz="1600">
                <a:solidFill>
                  <a:prstClr val="black"/>
                </a:solidFill>
                <a:latin typeface="HGｺﾞｼｯｸE"/>
              </a:rPr>
              <a:t>」のアンケートモニター</a:t>
            </a:r>
          </a:p>
          <a:p>
            <a:r>
              <a:rPr lang="ja-JP" altLang="en-US" sz="1600" u="sng">
                <a:solidFill>
                  <a:prstClr val="black"/>
                </a:solidFill>
                <a:latin typeface="HGｺﾞｼｯｸE"/>
              </a:rPr>
              <a:t>調査方法</a:t>
            </a:r>
          </a:p>
          <a:p>
            <a:r>
              <a:rPr lang="ja-JP" altLang="en-US" sz="1600">
                <a:solidFill>
                  <a:prstClr val="black"/>
                </a:solidFill>
                <a:latin typeface="HGｺﾞｼｯｸE"/>
              </a:rPr>
              <a:t>インターネット調査</a:t>
            </a:r>
          </a:p>
          <a:p>
            <a:r>
              <a:rPr lang="ja-JP" altLang="en-US" sz="1600" u="sng">
                <a:solidFill>
                  <a:prstClr val="black"/>
                </a:solidFill>
                <a:latin typeface="HGｺﾞｼｯｸE"/>
              </a:rPr>
              <a:t>調査時期</a:t>
            </a:r>
          </a:p>
          <a:p>
            <a:r>
              <a:rPr lang="en-US" altLang="ja-JP" sz="1600">
                <a:solidFill>
                  <a:prstClr val="black"/>
                </a:solidFill>
                <a:latin typeface="HGｺﾞｼｯｸE"/>
              </a:rPr>
              <a:t>2017</a:t>
            </a:r>
            <a:r>
              <a:rPr lang="ja-JP" altLang="en-US" sz="1600">
                <a:solidFill>
                  <a:prstClr val="black"/>
                </a:solidFill>
                <a:latin typeface="HGｺﾞｼｯｸE"/>
              </a:rPr>
              <a:t>年</a:t>
            </a:r>
            <a:r>
              <a:rPr lang="en-US" altLang="ja-JP" sz="1600">
                <a:solidFill>
                  <a:prstClr val="black"/>
                </a:solidFill>
                <a:latin typeface="HGｺﾞｼｯｸE"/>
              </a:rPr>
              <a:t>11</a:t>
            </a:r>
            <a:r>
              <a:rPr lang="ja-JP" altLang="en-US" sz="1600">
                <a:solidFill>
                  <a:prstClr val="black"/>
                </a:solidFill>
                <a:latin typeface="HGｺﾞｼｯｸE"/>
              </a:rPr>
              <a:t>月</a:t>
            </a:r>
            <a:r>
              <a:rPr lang="en-US" altLang="ja-JP" sz="1600">
                <a:solidFill>
                  <a:prstClr val="black"/>
                </a:solidFill>
                <a:latin typeface="HGｺﾞｼｯｸE"/>
              </a:rPr>
              <a:t>01</a:t>
            </a:r>
            <a:r>
              <a:rPr lang="ja-JP" altLang="en-US" sz="1600">
                <a:solidFill>
                  <a:prstClr val="black"/>
                </a:solidFill>
                <a:latin typeface="HGｺﾞｼｯｸE"/>
              </a:rPr>
              <a:t>日～</a:t>
            </a:r>
            <a:r>
              <a:rPr lang="en-US" altLang="ja-JP" sz="1600">
                <a:solidFill>
                  <a:prstClr val="black"/>
                </a:solidFill>
                <a:latin typeface="HGｺﾞｼｯｸE"/>
              </a:rPr>
              <a:t>11</a:t>
            </a:r>
            <a:r>
              <a:rPr lang="ja-JP" altLang="en-US" sz="1600">
                <a:solidFill>
                  <a:prstClr val="black"/>
                </a:solidFill>
                <a:latin typeface="HGｺﾞｼｯｸE"/>
              </a:rPr>
              <a:t>月</a:t>
            </a:r>
            <a:r>
              <a:rPr lang="en-US" altLang="ja-JP" sz="1600">
                <a:solidFill>
                  <a:prstClr val="black"/>
                </a:solidFill>
                <a:latin typeface="HGｺﾞｼｯｸE"/>
              </a:rPr>
              <a:t>05</a:t>
            </a:r>
            <a:r>
              <a:rPr lang="ja-JP" altLang="en-US" sz="1600">
                <a:solidFill>
                  <a:prstClr val="black"/>
                </a:solidFill>
                <a:latin typeface="HGｺﾞｼｯｸE"/>
              </a:rPr>
              <a:t>日</a:t>
            </a:r>
          </a:p>
          <a:p>
            <a:r>
              <a:rPr lang="ja-JP" altLang="en-US" sz="1600" u="sng">
                <a:solidFill>
                  <a:prstClr val="black"/>
                </a:solidFill>
                <a:latin typeface="HGｺﾞｼｯｸE"/>
              </a:rPr>
              <a:t>回答者数</a:t>
            </a:r>
          </a:p>
          <a:p>
            <a:r>
              <a:rPr lang="en-US" altLang="ja-JP" sz="1600">
                <a:solidFill>
                  <a:prstClr val="black"/>
                </a:solidFill>
                <a:latin typeface="HGｺﾞｼｯｸE"/>
              </a:rPr>
              <a:t>1</a:t>
            </a:r>
            <a:r>
              <a:rPr lang="ja-JP" altLang="en-US" sz="1600">
                <a:solidFill>
                  <a:prstClr val="black"/>
                </a:solidFill>
                <a:latin typeface="HGｺﾞｼｯｸE"/>
              </a:rPr>
              <a:t>万</a:t>
            </a:r>
            <a:r>
              <a:rPr lang="en-US" altLang="ja-JP" sz="1600">
                <a:solidFill>
                  <a:prstClr val="black"/>
                </a:solidFill>
                <a:latin typeface="HGｺﾞｼｯｸE"/>
              </a:rPr>
              <a:t>0847</a:t>
            </a:r>
            <a:r>
              <a:rPr lang="ja-JP" altLang="en-US" sz="1600">
                <a:solidFill>
                  <a:prstClr val="black"/>
                </a:solidFill>
                <a:latin typeface="HGｺﾞｼｯｸE"/>
              </a:rPr>
              <a:t>人</a:t>
            </a:r>
          </a:p>
          <a:p>
            <a:endParaRPr lang="ja-JP" altLang="en-US" dirty="0">
              <a:solidFill>
                <a:prstClr val="black"/>
              </a:solidFill>
              <a:latin typeface="HGｺﾞｼｯｸE"/>
            </a:endParaRPr>
          </a:p>
          <a:p>
            <a:pPr algn="ctr"/>
            <a:endParaRPr lang="ja-JP" altLang="en-US" dirty="0">
              <a:solidFill>
                <a:prstClr val="black"/>
              </a:solidFill>
              <a:latin typeface="HGｺﾞｼｯｸE"/>
            </a:endParaRPr>
          </a:p>
        </p:txBody>
      </p:sp>
      <p:sp>
        <p:nvSpPr>
          <p:cNvPr id="13" name="テキスト ボックス 12">
            <a:extLst>
              <a:ext uri="{FF2B5EF4-FFF2-40B4-BE49-F238E27FC236}">
                <a16:creationId xmlns:a16="http://schemas.microsoft.com/office/drawing/2014/main" id="{0C159A2F-4D8A-4DD0-A808-5F6AF1D0C216}"/>
              </a:ext>
            </a:extLst>
          </p:cNvPr>
          <p:cNvSpPr txBox="1"/>
          <p:nvPr/>
        </p:nvSpPr>
        <p:spPr>
          <a:xfrm>
            <a:off x="8094452" y="6550324"/>
            <a:ext cx="5017699" cy="276999"/>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200" dirty="0">
                <a:solidFill>
                  <a:prstClr val="black"/>
                </a:solidFill>
              </a:rPr>
              <a:t>https://prtimes.jp/main/html/rd/p/000000533.000007815.html</a:t>
            </a:r>
          </a:p>
        </p:txBody>
      </p:sp>
      <p:sp>
        <p:nvSpPr>
          <p:cNvPr id="14" name="テキスト ボックス 13">
            <a:extLst>
              <a:ext uri="{FF2B5EF4-FFF2-40B4-BE49-F238E27FC236}">
                <a16:creationId xmlns:a16="http://schemas.microsoft.com/office/drawing/2014/main" id="{A9AFA12C-B749-4197-9F37-DCD7AD4B3A36}"/>
              </a:ext>
            </a:extLst>
          </p:cNvPr>
          <p:cNvSpPr txBox="1"/>
          <p:nvPr/>
        </p:nvSpPr>
        <p:spPr>
          <a:xfrm>
            <a:off x="7979434" y="6248399"/>
            <a:ext cx="609600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400" b="1" dirty="0">
                <a:solidFill>
                  <a:srgbClr val="3B3B3B"/>
                </a:solidFill>
                <a:latin typeface="HGｺﾞｼｯｸE"/>
              </a:rPr>
              <a:t>My Voice【</a:t>
            </a:r>
            <a:r>
              <a:rPr lang="ja-JP" altLang="en-US" sz="1400" b="1">
                <a:solidFill>
                  <a:srgbClr val="3B3B3B"/>
                </a:solidFill>
                <a:latin typeface="Hiragino Kaku Gothic ProN"/>
              </a:rPr>
              <a:t>フリマアプリに関するアンケート調査</a:t>
            </a:r>
            <a:r>
              <a:rPr lang="en-US" altLang="ja-JP" sz="1400" b="1" dirty="0">
                <a:solidFill>
                  <a:srgbClr val="3B3B3B"/>
                </a:solidFill>
                <a:latin typeface="Hiragino Kaku Gothic ProN"/>
              </a:rPr>
              <a:t>】</a:t>
            </a:r>
          </a:p>
        </p:txBody>
      </p:sp>
    </p:spTree>
    <p:extLst>
      <p:ext uri="{BB962C8B-B14F-4D97-AF65-F5344CB8AC3E}">
        <p14:creationId xmlns:p14="http://schemas.microsoft.com/office/powerpoint/2010/main" val="23834362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sz="2700"/>
              <a:t>フリマアプリが急速に普及した背景</a:t>
            </a:r>
            <a:r>
              <a:rPr lang="ja-JP" altLang="en-US" sz="2700" dirty="0"/>
              <a:t>要因①</a:t>
            </a:r>
            <a:endParaRPr kumimoji="1" lang="ja-JP" altLang="en-US"/>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12</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6" name="テキスト ボックス 5">
            <a:extLst>
              <a:ext uri="{FF2B5EF4-FFF2-40B4-BE49-F238E27FC236}">
                <a16:creationId xmlns:a16="http://schemas.microsoft.com/office/drawing/2014/main" id="{D799B6F3-B6C7-40FE-911C-AD8859C81D39}"/>
              </a:ext>
            </a:extLst>
          </p:cNvPr>
          <p:cNvSpPr txBox="1"/>
          <p:nvPr/>
        </p:nvSpPr>
        <p:spPr>
          <a:xfrm>
            <a:off x="6617485" y="2798154"/>
            <a:ext cx="5514808" cy="2369880"/>
          </a:xfrm>
          <a:prstGeom prst="rect">
            <a:avLst/>
          </a:prstGeom>
          <a:noFill/>
        </p:spPr>
        <p:txBody>
          <a:bodyPr wrap="square" rtlCol="0" anchor="t">
            <a:spAutoFit/>
          </a:bodyPr>
          <a:lstStyle/>
          <a:p>
            <a:r>
              <a:rPr kumimoji="1" lang="ja-JP" altLang="en-US" sz="2800">
                <a:solidFill>
                  <a:srgbClr val="FF0000"/>
                </a:solidFill>
              </a:rPr>
              <a:t>スマートフォンの普及</a:t>
            </a:r>
            <a:endParaRPr lang="en-US" altLang="ja-JP" sz="2800">
              <a:solidFill>
                <a:srgbClr val="FF0000"/>
              </a:solidFill>
            </a:endParaRPr>
          </a:p>
          <a:p>
            <a:endParaRPr kumimoji="1" lang="en-US" altLang="ja-JP" sz="2000" dirty="0">
              <a:solidFill>
                <a:prstClr val="black">
                  <a:lumMod val="75000"/>
                  <a:lumOff val="25000"/>
                </a:prstClr>
              </a:solidFill>
            </a:endParaRPr>
          </a:p>
          <a:p>
            <a:r>
              <a:rPr kumimoji="1" lang="ja-JP" altLang="en-US" sz="2000" dirty="0">
                <a:solidFill>
                  <a:prstClr val="black">
                    <a:lumMod val="75000"/>
                    <a:lumOff val="25000"/>
                  </a:prstClr>
                </a:solidFill>
              </a:rPr>
              <a:t>・オークションや中古品取扱店に比べ</a:t>
            </a:r>
            <a:endParaRPr kumimoji="1" lang="en-US" altLang="ja-JP" sz="2000" dirty="0">
              <a:solidFill>
                <a:prstClr val="black">
                  <a:lumMod val="75000"/>
                  <a:lumOff val="25000"/>
                </a:prstClr>
              </a:solidFill>
            </a:endParaRPr>
          </a:p>
          <a:p>
            <a:r>
              <a:rPr kumimoji="1" lang="ja-JP" altLang="en-US" sz="2000">
                <a:solidFill>
                  <a:prstClr val="black">
                    <a:lumMod val="75000"/>
                    <a:lumOff val="25000"/>
                  </a:prstClr>
                </a:solidFill>
              </a:rPr>
              <a:t>　時間と場所を選ばない</a:t>
            </a:r>
            <a:endParaRPr kumimoji="1" lang="en-US" altLang="ja-JP" sz="2000">
              <a:solidFill>
                <a:prstClr val="black">
                  <a:lumMod val="75000"/>
                  <a:lumOff val="25000"/>
                </a:prstClr>
              </a:solidFill>
            </a:endParaRPr>
          </a:p>
          <a:p>
            <a:endParaRPr kumimoji="1" lang="ja-JP" altLang="en-US" sz="2000" dirty="0">
              <a:solidFill>
                <a:prstClr val="black">
                  <a:lumMod val="75000"/>
                  <a:lumOff val="25000"/>
                </a:prstClr>
              </a:solidFill>
            </a:endParaRPr>
          </a:p>
          <a:p>
            <a:r>
              <a:rPr kumimoji="1" lang="ja-JP" altLang="en-US" sz="2000" dirty="0">
                <a:solidFill>
                  <a:prstClr val="black">
                    <a:lumMod val="75000"/>
                    <a:lumOff val="25000"/>
                  </a:prstClr>
                </a:solidFill>
              </a:rPr>
              <a:t>・アプリの発達により消費者同士の</a:t>
            </a:r>
            <a:endParaRPr kumimoji="1" lang="en-US" altLang="ja-JP" sz="2000" dirty="0">
              <a:solidFill>
                <a:prstClr val="black">
                  <a:lumMod val="75000"/>
                  <a:lumOff val="25000"/>
                </a:prstClr>
              </a:solidFill>
            </a:endParaRPr>
          </a:p>
          <a:p>
            <a:r>
              <a:rPr kumimoji="1" lang="ja-JP" altLang="en-US" sz="2000" dirty="0">
                <a:solidFill>
                  <a:prstClr val="black">
                    <a:lumMod val="75000"/>
                    <a:lumOff val="25000"/>
                  </a:prstClr>
                </a:solidFill>
              </a:rPr>
              <a:t>　売買が容易になった</a:t>
            </a:r>
            <a:endParaRPr kumimoji="1" lang="en-US" altLang="ja-JP" sz="2000" dirty="0">
              <a:solidFill>
                <a:prstClr val="black">
                  <a:lumMod val="75000"/>
                  <a:lumOff val="25000"/>
                </a:prstClr>
              </a:solidFill>
            </a:endParaRPr>
          </a:p>
        </p:txBody>
      </p:sp>
      <p:graphicFrame>
        <p:nvGraphicFramePr>
          <p:cNvPr id="12" name="グラフ 11">
            <a:extLst>
              <a:ext uri="{FF2B5EF4-FFF2-40B4-BE49-F238E27FC236}">
                <a16:creationId xmlns:a16="http://schemas.microsoft.com/office/drawing/2014/main" id="{74469C7E-7E1B-4D56-9F66-8C4F876D6F84}"/>
              </a:ext>
            </a:extLst>
          </p:cNvPr>
          <p:cNvGraphicFramePr/>
          <p:nvPr>
            <p:extLst/>
          </p:nvPr>
        </p:nvGraphicFramePr>
        <p:xfrm>
          <a:off x="581192" y="1867197"/>
          <a:ext cx="5514808" cy="4495853"/>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a:extLst>
              <a:ext uri="{FF2B5EF4-FFF2-40B4-BE49-F238E27FC236}">
                <a16:creationId xmlns:a16="http://schemas.microsoft.com/office/drawing/2014/main" id="{61F4A761-364B-4360-B91E-C3B8452536AF}"/>
              </a:ext>
            </a:extLst>
          </p:cNvPr>
          <p:cNvSpPr txBox="1"/>
          <p:nvPr/>
        </p:nvSpPr>
        <p:spPr>
          <a:xfrm>
            <a:off x="426055" y="6024496"/>
            <a:ext cx="873033" cy="338554"/>
          </a:xfrm>
          <a:prstGeom prst="rect">
            <a:avLst/>
          </a:prstGeom>
          <a:noFill/>
        </p:spPr>
        <p:txBody>
          <a:bodyPr wrap="square" rtlCol="0">
            <a:spAutoFit/>
          </a:bodyPr>
          <a:lstStyle/>
          <a:p>
            <a:r>
              <a:rPr kumimoji="1" lang="ja-JP" altLang="en-US" sz="1600" dirty="0">
                <a:solidFill>
                  <a:prstClr val="black"/>
                </a:solidFill>
              </a:rPr>
              <a:t>（％）</a:t>
            </a:r>
          </a:p>
        </p:txBody>
      </p:sp>
      <p:sp>
        <p:nvSpPr>
          <p:cNvPr id="7" name="テキスト ボックス 6">
            <a:extLst>
              <a:ext uri="{FF2B5EF4-FFF2-40B4-BE49-F238E27FC236}">
                <a16:creationId xmlns:a16="http://schemas.microsoft.com/office/drawing/2014/main" id="{259E5A2A-BC3C-423E-BA71-44BE928C719F}"/>
              </a:ext>
            </a:extLst>
          </p:cNvPr>
          <p:cNvSpPr txBox="1"/>
          <p:nvPr/>
        </p:nvSpPr>
        <p:spPr>
          <a:xfrm>
            <a:off x="418068" y="6556460"/>
            <a:ext cx="7988314" cy="307777"/>
          </a:xfrm>
          <a:prstGeom prst="rect">
            <a:avLst/>
          </a:prstGeom>
          <a:noFill/>
        </p:spPr>
        <p:txBody>
          <a:bodyPr wrap="square" rtlCol="0" anchor="t">
            <a:spAutoFit/>
          </a:bodyPr>
          <a:lstStyle/>
          <a:p>
            <a:r>
              <a:rPr kumimoji="1" lang="ja-JP" altLang="en-US" sz="1400" dirty="0">
                <a:solidFill>
                  <a:prstClr val="black">
                    <a:lumMod val="75000"/>
                    <a:lumOff val="25000"/>
                  </a:prstClr>
                </a:solidFill>
              </a:rPr>
              <a:t>マーケティングリサーチキャンプ「フィーチャーフォンとスマートフォンの利用推移」</a:t>
            </a:r>
            <a:endParaRPr lang="en-US" altLang="ja-JP" sz="1400">
              <a:solidFill>
                <a:prstClr val="black">
                  <a:lumMod val="75000"/>
                  <a:lumOff val="25000"/>
                </a:prstClr>
              </a:solidFill>
            </a:endParaRPr>
          </a:p>
        </p:txBody>
      </p:sp>
    </p:spTree>
    <p:extLst>
      <p:ext uri="{BB962C8B-B14F-4D97-AF65-F5344CB8AC3E}">
        <p14:creationId xmlns:p14="http://schemas.microsoft.com/office/powerpoint/2010/main" val="4023051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sz="2700"/>
              <a:t>フリマアプリが急速に普及した背景要因</a:t>
            </a:r>
            <a:r>
              <a:rPr lang="ja-JP" altLang="en-US" sz="2700" dirty="0">
                <a:latin typeface="HGｺﾞｼｯｸE"/>
                <a:ea typeface="HGｺﾞｼｯｸE"/>
              </a:rPr>
              <a:t>②</a:t>
            </a:r>
            <a:endParaRPr kumimoji="1" lang="ja-JP" altLang="en-US"/>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13</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5" name="テキスト ボックス 4">
            <a:extLst>
              <a:ext uri="{FF2B5EF4-FFF2-40B4-BE49-F238E27FC236}">
                <a16:creationId xmlns:a16="http://schemas.microsoft.com/office/drawing/2014/main" id="{FED6C4FA-0EBA-8D4B-BC44-E5E950113ECA}"/>
              </a:ext>
            </a:extLst>
          </p:cNvPr>
          <p:cNvSpPr txBox="1"/>
          <p:nvPr/>
        </p:nvSpPr>
        <p:spPr>
          <a:xfrm>
            <a:off x="634922" y="2403013"/>
            <a:ext cx="10757138" cy="3816429"/>
          </a:xfrm>
          <a:prstGeom prst="rect">
            <a:avLst/>
          </a:prstGeom>
          <a:noFill/>
        </p:spPr>
        <p:txBody>
          <a:bodyPr wrap="square" rtlCol="0" anchor="t">
            <a:spAutoFit/>
          </a:bodyPr>
          <a:lstStyle/>
          <a:p>
            <a:pPr algn="ctr"/>
            <a:r>
              <a:rPr lang="ja-JP" altLang="en-US" sz="2800"/>
              <a:t>オークションに比べ、</a:t>
            </a:r>
            <a:r>
              <a:rPr lang="ja-JP" altLang="en-US" sz="2800">
                <a:solidFill>
                  <a:srgbClr val="FF0000"/>
                </a:solidFill>
              </a:rPr>
              <a:t>出品者の工数</a:t>
            </a:r>
            <a:r>
              <a:rPr lang="ja-JP" altLang="en-US" sz="2800"/>
              <a:t>が大幅に短縮</a:t>
            </a:r>
            <a:endParaRPr lang="ja-JP" altLang="en-US" sz="2800">
              <a:latin typeface="HGｺﾞｼｯｸE"/>
              <a:ea typeface="HGｺﾞｼｯｸE"/>
            </a:endParaRPr>
          </a:p>
          <a:p>
            <a:pPr algn="ctr"/>
            <a:r>
              <a:rPr lang="ja-JP" altLang="en-US" sz="2800"/>
              <a:t>古物事業者が介在する</a:t>
            </a:r>
            <a:r>
              <a:rPr lang="en-US" altLang="ja-JP" sz="2800" dirty="0" err="1"/>
              <a:t>BtoC</a:t>
            </a:r>
            <a:r>
              <a:rPr lang="ja-JP" altLang="en-US" sz="2800"/>
              <a:t>タイプに比べ、</a:t>
            </a:r>
            <a:r>
              <a:rPr lang="ja-JP" altLang="en-US" sz="2800">
                <a:solidFill>
                  <a:srgbClr val="FF0000"/>
                </a:solidFill>
              </a:rPr>
              <a:t>高く売れ</a:t>
            </a:r>
            <a:r>
              <a:rPr lang="ja-JP" altLang="en-US" sz="2800">
                <a:solidFill>
                  <a:srgbClr val="FF0000"/>
                </a:solidFill>
                <a:latin typeface="HGｺﾞｼｯｸE"/>
                <a:ea typeface="HGｺﾞｼｯｸE"/>
              </a:rPr>
              <a:t>安く買える</a:t>
            </a:r>
          </a:p>
          <a:p>
            <a:pPr algn="ctr"/>
            <a:r>
              <a:rPr lang="ja-JP" altLang="en-US" sz="2800">
                <a:latin typeface="HGｺﾞｼｯｸE"/>
                <a:ea typeface="HGｺﾞｼｯｸE"/>
              </a:rPr>
              <a:t>↓</a:t>
            </a:r>
            <a:endParaRPr lang="ja-JP" altLang="en-US" sz="2800" dirty="0">
              <a:latin typeface="HGｺﾞｼｯｸE"/>
              <a:ea typeface="HGｺﾞｼｯｸE"/>
            </a:endParaRPr>
          </a:p>
          <a:p>
            <a:pPr algn="ctr"/>
            <a:r>
              <a:rPr lang="ja-JP" altLang="en-US" sz="2800">
                <a:latin typeface="HGｺﾞｼｯｸE"/>
                <a:ea typeface="HGｺﾞｼｯｸE"/>
              </a:rPr>
              <a:t>業者買取とフリマ販売の使い分けができ、</a:t>
            </a:r>
            <a:endParaRPr lang="ja-JP" altLang="en-US" sz="2800" dirty="0">
              <a:latin typeface="HGｺﾞｼｯｸE"/>
              <a:ea typeface="HGｺﾞｼｯｸE"/>
            </a:endParaRPr>
          </a:p>
          <a:p>
            <a:pPr algn="ctr"/>
            <a:r>
              <a:rPr lang="ja-JP" altLang="en-US" sz="2800">
                <a:latin typeface="HGｺﾞｼｯｸE"/>
                <a:ea typeface="HGｺﾞｼｯｸE"/>
              </a:rPr>
              <a:t>ユーザーにとっての</a:t>
            </a:r>
            <a:r>
              <a:rPr lang="ja-JP" altLang="en-US" sz="2800">
                <a:solidFill>
                  <a:srgbClr val="FF0000"/>
                </a:solidFill>
                <a:latin typeface="HGｺﾞｼｯｸE"/>
                <a:ea typeface="HGｺﾞｼｯｸE"/>
              </a:rPr>
              <a:t>選択肢</a:t>
            </a:r>
            <a:r>
              <a:rPr lang="ja-JP" altLang="en-US" sz="2800">
                <a:latin typeface="HGｺﾞｼｯｸE"/>
                <a:ea typeface="HGｺﾞｼｯｸE"/>
              </a:rPr>
              <a:t>が増える</a:t>
            </a:r>
          </a:p>
          <a:p>
            <a:pPr algn="ctr"/>
            <a:r>
              <a:rPr lang="ja-JP" altLang="en-US" sz="2800">
                <a:latin typeface="HGｺﾞｼｯｸE"/>
                <a:ea typeface="HGｺﾞｼｯｸE"/>
              </a:rPr>
              <a:t>↓</a:t>
            </a:r>
            <a:endParaRPr lang="ja-JP" altLang="en-US" sz="2800" dirty="0">
              <a:latin typeface="HGｺﾞｼｯｸE"/>
              <a:ea typeface="HGｺﾞｼｯｸE"/>
            </a:endParaRPr>
          </a:p>
          <a:p>
            <a:pPr algn="ctr"/>
            <a:r>
              <a:rPr lang="ja-JP" altLang="en-US" sz="2800">
                <a:solidFill>
                  <a:srgbClr val="FF0000"/>
                </a:solidFill>
                <a:latin typeface="HGｺﾞｼｯｸE"/>
                <a:ea typeface="HGｺﾞｼｯｸE"/>
              </a:rPr>
              <a:t>潜在ニーズ</a:t>
            </a:r>
            <a:r>
              <a:rPr lang="ja-JP" altLang="en-US" sz="2800">
                <a:latin typeface="HGｺﾞｼｯｸE"/>
                <a:ea typeface="HGｺﾞｼｯｸE"/>
              </a:rPr>
              <a:t>が掘り起こされ、それにより出品数が大きく伸び</a:t>
            </a:r>
            <a:endParaRPr lang="ja-JP" altLang="en-US" sz="2800" dirty="0">
              <a:latin typeface="HGｺﾞｼｯｸE"/>
              <a:ea typeface="HGｺﾞｼｯｸE"/>
            </a:endParaRPr>
          </a:p>
          <a:p>
            <a:pPr algn="ctr"/>
            <a:r>
              <a:rPr lang="ja-JP" altLang="en-US" sz="2800">
                <a:latin typeface="HGｺﾞｼｯｸE"/>
                <a:ea typeface="HGｺﾞｼｯｸE"/>
              </a:rPr>
              <a:t>質的にも量的にも深みがでてきた</a:t>
            </a:r>
            <a:endParaRPr lang="ja-JP" altLang="en-US" sz="2800" dirty="0">
              <a:latin typeface="HGｺﾞｼｯｸE"/>
              <a:ea typeface="HGｺﾞｼｯｸE"/>
            </a:endParaRPr>
          </a:p>
          <a:p>
            <a:endParaRPr lang="ja-JP" altLang="en-US">
              <a:latin typeface="HGｺﾞｼｯｸE"/>
              <a:ea typeface="HGｺﾞｼｯｸE"/>
            </a:endParaRPr>
          </a:p>
        </p:txBody>
      </p:sp>
      <p:sp>
        <p:nvSpPr>
          <p:cNvPr id="8" name="テキスト ボックス 7">
            <a:extLst>
              <a:ext uri="{FF2B5EF4-FFF2-40B4-BE49-F238E27FC236}">
                <a16:creationId xmlns:a16="http://schemas.microsoft.com/office/drawing/2014/main" id="{24A2E7E3-94D5-4691-9F56-EC31896D5E89}"/>
              </a:ext>
            </a:extLst>
          </p:cNvPr>
          <p:cNvSpPr txBox="1"/>
          <p:nvPr/>
        </p:nvSpPr>
        <p:spPr>
          <a:xfrm>
            <a:off x="7930551" y="6126192"/>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dirty="0">
                <a:latin typeface="HGｺﾞｼｯｸE"/>
                <a:ea typeface="HGｺﾞｼｯｸE"/>
              </a:rPr>
              <a:t>（小嵜,２０１８）</a:t>
            </a:r>
          </a:p>
        </p:txBody>
      </p:sp>
    </p:spTree>
    <p:extLst>
      <p:ext uri="{BB962C8B-B14F-4D97-AF65-F5344CB8AC3E}">
        <p14:creationId xmlns:p14="http://schemas.microsoft.com/office/powerpoint/2010/main" val="1332477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sz="2700"/>
              <a:t>フリマアプリが急速に普及した背景要因</a:t>
            </a:r>
            <a:r>
              <a:rPr lang="ja-JP" altLang="en-US" sz="2700" dirty="0">
                <a:latin typeface="HGｺﾞｼｯｸE"/>
                <a:ea typeface="HGｺﾞｼｯｸE"/>
              </a:rPr>
              <a:t>③</a:t>
            </a:r>
            <a:endParaRPr lang="ja-JP" altLang="en-US" sz="2700">
              <a:latin typeface="HGｺﾞｼｯｸE"/>
              <a:ea typeface="HGｺﾞｼｯｸE"/>
            </a:endParaRPr>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14</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5" name="テキスト ボックス 4">
            <a:extLst>
              <a:ext uri="{FF2B5EF4-FFF2-40B4-BE49-F238E27FC236}">
                <a16:creationId xmlns:a16="http://schemas.microsoft.com/office/drawing/2014/main" id="{FED6C4FA-0EBA-8D4B-BC44-E5E950113ECA}"/>
              </a:ext>
            </a:extLst>
          </p:cNvPr>
          <p:cNvSpPr txBox="1"/>
          <p:nvPr/>
        </p:nvSpPr>
        <p:spPr>
          <a:xfrm>
            <a:off x="634922" y="2403013"/>
            <a:ext cx="10757138" cy="3816429"/>
          </a:xfrm>
          <a:prstGeom prst="rect">
            <a:avLst/>
          </a:prstGeom>
          <a:noFill/>
        </p:spPr>
        <p:txBody>
          <a:bodyPr wrap="square" rtlCol="0" anchor="t">
            <a:spAutoFit/>
          </a:bodyPr>
          <a:lstStyle/>
          <a:p>
            <a:pPr algn="ctr"/>
            <a:r>
              <a:rPr lang="ja-JP" altLang="en-US" sz="3600">
                <a:latin typeface="HGｺﾞｼｯｸE"/>
                <a:ea typeface="HGｺﾞｼｯｸE"/>
              </a:rPr>
              <a:t>個人間取引による</a:t>
            </a:r>
            <a:r>
              <a:rPr lang="ja-JP" altLang="en-US" sz="3600">
                <a:solidFill>
                  <a:srgbClr val="FF0000"/>
                </a:solidFill>
                <a:latin typeface="HGｺﾞｼｯｸE"/>
                <a:ea typeface="HGｺﾞｼｯｸE"/>
              </a:rPr>
              <a:t>取引不安を解消</a:t>
            </a:r>
            <a:r>
              <a:rPr lang="ja-JP" altLang="en-US" sz="3600">
                <a:latin typeface="HGｺﾞｼｯｸE"/>
                <a:ea typeface="HGｺﾞｼｯｸE"/>
              </a:rPr>
              <a:t>する</a:t>
            </a:r>
            <a:endParaRPr lang="ja-JP">
              <a:latin typeface="HGｺﾞｼｯｸE"/>
              <a:ea typeface="HGｺﾞｼｯｸE"/>
            </a:endParaRPr>
          </a:p>
          <a:p>
            <a:pPr algn="ctr"/>
            <a:r>
              <a:rPr lang="ja-JP" altLang="en-US" sz="3600">
                <a:latin typeface="HGｺﾞｼｯｸE"/>
                <a:ea typeface="HGｺﾞｼｯｸE"/>
              </a:rPr>
              <a:t>多様なシステムの導入</a:t>
            </a:r>
            <a:endParaRPr lang="ja-JP">
              <a:latin typeface="HGｺﾞｼｯｸE"/>
              <a:ea typeface="HGｺﾞｼｯｸE"/>
            </a:endParaRPr>
          </a:p>
          <a:p>
            <a:endParaRPr lang="ja-JP" altLang="en-US" sz="2800" dirty="0">
              <a:latin typeface="HGｺﾞｼｯｸE"/>
              <a:ea typeface="HGｺﾞｼｯｸE"/>
            </a:endParaRPr>
          </a:p>
          <a:p>
            <a:r>
              <a:rPr lang="ja-JP" altLang="en-US" sz="2400">
                <a:latin typeface="HGｺﾞｼｯｸE"/>
                <a:ea typeface="HGｺﾞｼｯｸE"/>
              </a:rPr>
              <a:t>　　　　・商品購入の際のユーザー評価システム</a:t>
            </a:r>
          </a:p>
          <a:p>
            <a:r>
              <a:rPr lang="ja-JP" altLang="en-US" sz="2400">
                <a:latin typeface="HGｺﾞｼｯｸE"/>
                <a:ea typeface="HGｺﾞｼｯｸE"/>
              </a:rPr>
              <a:t>　　　　・販売者、購入者ともに金銭リスクのないエスクロー決済</a:t>
            </a:r>
          </a:p>
          <a:p>
            <a:r>
              <a:rPr lang="ja-JP" altLang="en-US" sz="2400">
                <a:latin typeface="HGｺﾞｼｯｸE"/>
                <a:ea typeface="HGｺﾞｼｯｸE"/>
              </a:rPr>
              <a:t>　　　　・配送の手間を省き、販売側の住所公開が不要な配送方法</a:t>
            </a:r>
          </a:p>
          <a:p>
            <a:r>
              <a:rPr lang="ja-JP" altLang="en-US" sz="2400">
                <a:latin typeface="HGｺﾞｼｯｸE"/>
                <a:ea typeface="HGｺﾞｼｯｸE"/>
              </a:rPr>
              <a:t>　　　　・問題が起こった際のサポート体制の充実</a:t>
            </a:r>
          </a:p>
          <a:p>
            <a:r>
              <a:rPr lang="ja-JP" altLang="en-US" sz="2400">
                <a:latin typeface="HGｺﾞｼｯｸE"/>
                <a:ea typeface="HGｺﾞｼｯｸE"/>
              </a:rPr>
              <a:t>　　　　　　　　　　　　　　　　　　　　　　　　　　　など</a:t>
            </a:r>
            <a:endParaRPr lang="ja-JP" altLang="en-US" sz="2800" dirty="0">
              <a:latin typeface="HGｺﾞｼｯｸE"/>
              <a:ea typeface="HGｺﾞｼｯｸE"/>
            </a:endParaRPr>
          </a:p>
          <a:p>
            <a:endParaRPr lang="ja-JP" altLang="en-US">
              <a:latin typeface="HGｺﾞｼｯｸE"/>
              <a:ea typeface="HGｺﾞｼｯｸE"/>
            </a:endParaRPr>
          </a:p>
        </p:txBody>
      </p:sp>
      <p:sp>
        <p:nvSpPr>
          <p:cNvPr id="8" name="テキスト ボックス 7">
            <a:extLst>
              <a:ext uri="{FF2B5EF4-FFF2-40B4-BE49-F238E27FC236}">
                <a16:creationId xmlns:a16="http://schemas.microsoft.com/office/drawing/2014/main" id="{24A2E7E3-94D5-4691-9F56-EC31896D5E89}"/>
              </a:ext>
            </a:extLst>
          </p:cNvPr>
          <p:cNvSpPr txBox="1"/>
          <p:nvPr/>
        </p:nvSpPr>
        <p:spPr>
          <a:xfrm>
            <a:off x="7930551" y="6126192"/>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latin typeface="HGｺﾞｼｯｸE"/>
                <a:ea typeface="HGｺﾞｼｯｸE"/>
              </a:rPr>
              <a:t>（小嵜,２０１８）</a:t>
            </a:r>
            <a:endParaRPr lang="ja-JP" altLang="en-US" dirty="0">
              <a:latin typeface="HGｺﾞｼｯｸE"/>
              <a:ea typeface="HGｺﾞｼｯｸE"/>
            </a:endParaRPr>
          </a:p>
        </p:txBody>
      </p:sp>
    </p:spTree>
    <p:extLst>
      <p:ext uri="{BB962C8B-B14F-4D97-AF65-F5344CB8AC3E}">
        <p14:creationId xmlns:p14="http://schemas.microsoft.com/office/powerpoint/2010/main" val="590327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5E2DFFD-7846-374E-BEC2-6A6697210EC2}"/>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15</a:t>
            </a:fld>
            <a:endParaRPr lang="en-US" dirty="0">
              <a:solidFill>
                <a:prstClr val="black">
                  <a:lumMod val="65000"/>
                  <a:lumOff val="35000"/>
                </a:prstClr>
              </a:solidFill>
            </a:endParaRPr>
          </a:p>
        </p:txBody>
      </p:sp>
      <p:sp>
        <p:nvSpPr>
          <p:cNvPr id="6" name="タイトル 1">
            <a:extLst>
              <a:ext uri="{FF2B5EF4-FFF2-40B4-BE49-F238E27FC236}">
                <a16:creationId xmlns:a16="http://schemas.microsoft.com/office/drawing/2014/main" id="{1FA3128F-665F-334F-990B-7BC7B8E923D1}"/>
              </a:ext>
            </a:extLst>
          </p:cNvPr>
          <p:cNvSpPr txBox="1">
            <a:spLocks noGrp="1"/>
          </p:cNvSpPr>
          <p:nvPr>
            <p:ph type="title"/>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700" dirty="0" smtClean="0"/>
              <a:t>フリマアプリ</a:t>
            </a:r>
            <a:r>
              <a:rPr lang="ja-JP" altLang="en-US" sz="2700" dirty="0" smtClean="0"/>
              <a:t>を介した</a:t>
            </a:r>
            <a:r>
              <a:rPr lang="ja-JP" altLang="en-US" sz="2700" dirty="0" smtClean="0"/>
              <a:t>新しい</a:t>
            </a:r>
            <a:r>
              <a:rPr lang="ja-JP" altLang="en-US" sz="2700" dirty="0"/>
              <a:t>購買スタイル①</a:t>
            </a:r>
            <a:endParaRPr lang="ja-JP" altLang="en-US" dirty="0"/>
          </a:p>
        </p:txBody>
      </p:sp>
      <p:sp>
        <p:nvSpPr>
          <p:cNvPr id="8" name="テキスト ボックス 7">
            <a:extLst>
              <a:ext uri="{FF2B5EF4-FFF2-40B4-BE49-F238E27FC236}">
                <a16:creationId xmlns:a16="http://schemas.microsoft.com/office/drawing/2014/main" id="{D5D272A4-A626-E74F-8509-243C3952D9E7}"/>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5" name="コンテンツ プレースホルダー 4">
            <a:extLst>
              <a:ext uri="{FF2B5EF4-FFF2-40B4-BE49-F238E27FC236}">
                <a16:creationId xmlns:a16="http://schemas.microsoft.com/office/drawing/2014/main" id="{5FA97FE4-4DAC-4F17-B68F-4DB412055BFC}"/>
              </a:ext>
            </a:extLst>
          </p:cNvPr>
          <p:cNvSpPr>
            <a:spLocks noGrp="1"/>
          </p:cNvSpPr>
          <p:nvPr>
            <p:ph idx="1"/>
          </p:nvPr>
        </p:nvSpPr>
        <p:spPr>
          <a:xfrm>
            <a:off x="581192" y="2035408"/>
            <a:ext cx="11029615" cy="673539"/>
          </a:xfrm>
        </p:spPr>
        <p:txBody>
          <a:bodyPr>
            <a:normAutofit/>
          </a:bodyPr>
          <a:lstStyle/>
          <a:p>
            <a:r>
              <a:rPr lang="ja-JP" altLang="en-US" sz="2800" dirty="0"/>
              <a:t>「売ること」前提でモノを買う</a:t>
            </a:r>
          </a:p>
        </p:txBody>
      </p:sp>
      <p:sp>
        <p:nvSpPr>
          <p:cNvPr id="9" name="正方形/長方形 8">
            <a:extLst>
              <a:ext uri="{FF2B5EF4-FFF2-40B4-BE49-F238E27FC236}">
                <a16:creationId xmlns:a16="http://schemas.microsoft.com/office/drawing/2014/main" id="{321548D4-3257-4302-81BD-A76A82481EA8}"/>
              </a:ext>
            </a:extLst>
          </p:cNvPr>
          <p:cNvSpPr/>
          <p:nvPr/>
        </p:nvSpPr>
        <p:spPr>
          <a:xfrm>
            <a:off x="1132965" y="3370165"/>
            <a:ext cx="2544417" cy="753687"/>
          </a:xfrm>
          <a:prstGeom prst="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一枚二万円の</a:t>
            </a:r>
            <a:endParaRPr kumimoji="1" lang="en-US" altLang="ja-JP" dirty="0">
              <a:solidFill>
                <a:prstClr val="black"/>
              </a:solidFill>
            </a:endParaRPr>
          </a:p>
          <a:p>
            <a:pPr algn="ctr"/>
            <a:r>
              <a:rPr kumimoji="1" lang="ja-JP" altLang="en-US" dirty="0">
                <a:solidFill>
                  <a:prstClr val="black"/>
                </a:solidFill>
              </a:rPr>
              <a:t>ブランド</a:t>
            </a:r>
            <a:r>
              <a:rPr kumimoji="1" lang="en-US" altLang="ja-JP" dirty="0">
                <a:solidFill>
                  <a:prstClr val="black"/>
                </a:solidFill>
              </a:rPr>
              <a:t>T</a:t>
            </a:r>
            <a:r>
              <a:rPr kumimoji="1" lang="ja-JP" altLang="en-US" dirty="0">
                <a:solidFill>
                  <a:prstClr val="black"/>
                </a:solidFill>
              </a:rPr>
              <a:t>シャツ</a:t>
            </a:r>
          </a:p>
        </p:txBody>
      </p:sp>
      <p:sp>
        <p:nvSpPr>
          <p:cNvPr id="10" name="正方形/長方形 9">
            <a:extLst>
              <a:ext uri="{FF2B5EF4-FFF2-40B4-BE49-F238E27FC236}">
                <a16:creationId xmlns:a16="http://schemas.microsoft.com/office/drawing/2014/main" id="{AB9DAA72-F171-4406-B0D9-A7AE63769902}"/>
              </a:ext>
            </a:extLst>
          </p:cNvPr>
          <p:cNvSpPr/>
          <p:nvPr/>
        </p:nvSpPr>
        <p:spPr>
          <a:xfrm>
            <a:off x="5394622" y="4032850"/>
            <a:ext cx="5250039" cy="753687"/>
          </a:xfrm>
          <a:prstGeom prst="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フリマアプリで高値で売れるから買っちゃえ！！</a:t>
            </a:r>
          </a:p>
        </p:txBody>
      </p:sp>
      <p:sp>
        <p:nvSpPr>
          <p:cNvPr id="11" name="正方形/長方形 10">
            <a:extLst>
              <a:ext uri="{FF2B5EF4-FFF2-40B4-BE49-F238E27FC236}">
                <a16:creationId xmlns:a16="http://schemas.microsoft.com/office/drawing/2014/main" id="{9507CF52-5D0F-40B3-9BA7-E966AC45D370}"/>
              </a:ext>
            </a:extLst>
          </p:cNvPr>
          <p:cNvSpPr/>
          <p:nvPr/>
        </p:nvSpPr>
        <p:spPr>
          <a:xfrm>
            <a:off x="5394622" y="2704270"/>
            <a:ext cx="5250037" cy="753687"/>
          </a:xfrm>
          <a:prstGeom prst="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dirty="0">
                <a:solidFill>
                  <a:prstClr val="black"/>
                </a:solidFill>
              </a:rPr>
              <a:t>T</a:t>
            </a:r>
            <a:r>
              <a:rPr kumimoji="1" lang="ja-JP" altLang="en-US" dirty="0">
                <a:solidFill>
                  <a:prstClr val="black"/>
                </a:solidFill>
              </a:rPr>
              <a:t>シャツに二万円なんて高額すぎる！</a:t>
            </a:r>
            <a:endParaRPr kumimoji="1" lang="en-US" altLang="ja-JP" dirty="0">
              <a:solidFill>
                <a:prstClr val="black"/>
              </a:solidFill>
            </a:endParaRPr>
          </a:p>
        </p:txBody>
      </p:sp>
      <p:cxnSp>
        <p:nvCxnSpPr>
          <p:cNvPr id="13" name="直線コネクタ 12">
            <a:extLst>
              <a:ext uri="{FF2B5EF4-FFF2-40B4-BE49-F238E27FC236}">
                <a16:creationId xmlns:a16="http://schemas.microsoft.com/office/drawing/2014/main" id="{22CF68A5-7AAE-49C2-A51F-D4765829A139}"/>
              </a:ext>
            </a:extLst>
          </p:cNvPr>
          <p:cNvCxnSpPr>
            <a:cxnSpLocks/>
            <a:stCxn id="9" idx="3"/>
          </p:cNvCxnSpPr>
          <p:nvPr/>
        </p:nvCxnSpPr>
        <p:spPr>
          <a:xfrm>
            <a:off x="3677382" y="3747009"/>
            <a:ext cx="767156" cy="13853"/>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02D46AC9-3914-49F7-990B-109170469D19}"/>
              </a:ext>
            </a:extLst>
          </p:cNvPr>
          <p:cNvCxnSpPr>
            <a:cxnSpLocks/>
            <a:stCxn id="11" idx="1"/>
          </p:cNvCxnSpPr>
          <p:nvPr/>
        </p:nvCxnSpPr>
        <p:spPr>
          <a:xfrm flipH="1">
            <a:off x="4444538" y="3081114"/>
            <a:ext cx="950084" cy="831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FF2498F1-C190-4B83-BA5B-22068B95648C}"/>
              </a:ext>
            </a:extLst>
          </p:cNvPr>
          <p:cNvCxnSpPr>
            <a:cxnSpLocks/>
          </p:cNvCxnSpPr>
          <p:nvPr/>
        </p:nvCxnSpPr>
        <p:spPr>
          <a:xfrm>
            <a:off x="4444516" y="3176201"/>
            <a:ext cx="0" cy="1291243"/>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1DF258FD-442D-424D-838A-C8BB346E0EC3}"/>
              </a:ext>
            </a:extLst>
          </p:cNvPr>
          <p:cNvCxnSpPr>
            <a:cxnSpLocks/>
            <a:stCxn id="10" idx="1"/>
          </p:cNvCxnSpPr>
          <p:nvPr/>
        </p:nvCxnSpPr>
        <p:spPr>
          <a:xfrm flipH="1">
            <a:off x="4438974" y="4409694"/>
            <a:ext cx="955648"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四角形: 角を丸くする 27">
            <a:extLst>
              <a:ext uri="{FF2B5EF4-FFF2-40B4-BE49-F238E27FC236}">
                <a16:creationId xmlns:a16="http://schemas.microsoft.com/office/drawing/2014/main" id="{3EF39304-7759-4398-B7A4-1B2D60DB0D04}"/>
              </a:ext>
            </a:extLst>
          </p:cNvPr>
          <p:cNvSpPr/>
          <p:nvPr/>
        </p:nvSpPr>
        <p:spPr>
          <a:xfrm>
            <a:off x="1132965" y="5161914"/>
            <a:ext cx="9911312" cy="1025188"/>
          </a:xfrm>
          <a:prstGeom prst="roundRect">
            <a:avLst/>
          </a:prstGeom>
          <a:ln>
            <a:solidFill>
              <a:schemeClr val="tx1">
                <a:lumMod val="65000"/>
                <a:lumOff val="35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dirty="0">
                <a:solidFill>
                  <a:srgbClr val="FF0000"/>
                </a:solidFill>
                <a:effectLst>
                  <a:outerShdw blurRad="38100" dist="38100" dir="2700000" algn="tl">
                    <a:srgbClr val="000000">
                      <a:alpha val="43137"/>
                    </a:srgbClr>
                  </a:outerShdw>
                </a:effectLst>
              </a:rPr>
              <a:t>フリマアプリで</a:t>
            </a:r>
            <a:r>
              <a:rPr kumimoji="1" lang="ja-JP" altLang="en-US" sz="2400" dirty="0" smtClean="0">
                <a:solidFill>
                  <a:srgbClr val="FF0000"/>
                </a:solidFill>
                <a:effectLst>
                  <a:outerShdw blurRad="38100" dist="38100" dir="2700000" algn="tl">
                    <a:srgbClr val="000000">
                      <a:alpha val="43137"/>
                    </a:srgbClr>
                  </a:outerShdw>
                </a:effectLst>
              </a:rPr>
              <a:t>売ることを前提に、ワンランク上の商品</a:t>
            </a:r>
            <a:r>
              <a:rPr kumimoji="1" lang="ja-JP" altLang="en-US" sz="2400" dirty="0">
                <a:solidFill>
                  <a:srgbClr val="FF0000"/>
                </a:solidFill>
                <a:effectLst>
                  <a:outerShdw blurRad="38100" dist="38100" dir="2700000" algn="tl">
                    <a:srgbClr val="000000">
                      <a:alpha val="43137"/>
                    </a:srgbClr>
                  </a:outerShdw>
                </a:effectLst>
              </a:rPr>
              <a:t>が購入可能に</a:t>
            </a:r>
          </a:p>
        </p:txBody>
      </p:sp>
      <p:sp>
        <p:nvSpPr>
          <p:cNvPr id="29" name="楕円 28">
            <a:extLst>
              <a:ext uri="{FF2B5EF4-FFF2-40B4-BE49-F238E27FC236}">
                <a16:creationId xmlns:a16="http://schemas.microsoft.com/office/drawing/2014/main" id="{8EDCB26D-0509-4ACA-8912-2D410A8C3DCC}"/>
              </a:ext>
            </a:extLst>
          </p:cNvPr>
          <p:cNvSpPr/>
          <p:nvPr/>
        </p:nvSpPr>
        <p:spPr>
          <a:xfrm>
            <a:off x="3966713" y="2838348"/>
            <a:ext cx="955648" cy="489676"/>
          </a:xfrm>
          <a:prstGeom prst="ellipse">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以前</a:t>
            </a:r>
          </a:p>
        </p:txBody>
      </p:sp>
      <p:sp>
        <p:nvSpPr>
          <p:cNvPr id="30" name="楕円 29">
            <a:extLst>
              <a:ext uri="{FF2B5EF4-FFF2-40B4-BE49-F238E27FC236}">
                <a16:creationId xmlns:a16="http://schemas.microsoft.com/office/drawing/2014/main" id="{F8770FDD-AD0E-4A13-804F-A4D196A174B1}"/>
              </a:ext>
            </a:extLst>
          </p:cNvPr>
          <p:cNvSpPr/>
          <p:nvPr/>
        </p:nvSpPr>
        <p:spPr>
          <a:xfrm>
            <a:off x="3966713" y="4161700"/>
            <a:ext cx="955647" cy="495986"/>
          </a:xfrm>
          <a:prstGeom prst="ellipse">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現在</a:t>
            </a:r>
          </a:p>
        </p:txBody>
      </p:sp>
      <p:sp>
        <p:nvSpPr>
          <p:cNvPr id="32" name="四角形: 角を丸くする 31">
            <a:extLst>
              <a:ext uri="{FF2B5EF4-FFF2-40B4-BE49-F238E27FC236}">
                <a16:creationId xmlns:a16="http://schemas.microsoft.com/office/drawing/2014/main" id="{647F87BA-ACBA-499F-AEE4-C3E23817B80B}"/>
              </a:ext>
            </a:extLst>
          </p:cNvPr>
          <p:cNvSpPr/>
          <p:nvPr/>
        </p:nvSpPr>
        <p:spPr>
          <a:xfrm>
            <a:off x="3796145" y="3862647"/>
            <a:ext cx="7099070" cy="1105815"/>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9" name="テキスト ボックス 18">
            <a:extLst>
              <a:ext uri="{FF2B5EF4-FFF2-40B4-BE49-F238E27FC236}">
                <a16:creationId xmlns:a16="http://schemas.microsoft.com/office/drawing/2014/main" id="{FA8F56D8-3ACF-4615-A4E5-8982135E837E}"/>
              </a:ext>
            </a:extLst>
          </p:cNvPr>
          <p:cNvSpPr txBox="1"/>
          <p:nvPr/>
        </p:nvSpPr>
        <p:spPr>
          <a:xfrm>
            <a:off x="10493373" y="6380554"/>
            <a:ext cx="11526982" cy="276999"/>
          </a:xfrm>
          <a:prstGeom prst="rect">
            <a:avLst/>
          </a:prstGeom>
          <a:noFill/>
        </p:spPr>
        <p:txBody>
          <a:bodyPr wrap="square" rtlCol="0">
            <a:spAutoFit/>
          </a:bodyPr>
          <a:lstStyle/>
          <a:p>
            <a:r>
              <a:rPr lang="ja-JP" altLang="en-US" sz="1200" dirty="0">
                <a:latin typeface="HGｺﾞｼｯｸE"/>
                <a:ea typeface="HGｺﾞｼｯｸE"/>
              </a:rPr>
              <a:t>（小嵜,２０１８</a:t>
            </a:r>
            <a:r>
              <a:rPr lang="ja-JP" altLang="en-US" sz="1200" dirty="0" smtClean="0">
                <a:latin typeface="HGｺﾞｼｯｸE"/>
                <a:ea typeface="HGｺﾞｼｯｸE"/>
              </a:rPr>
              <a:t>）</a:t>
            </a:r>
            <a:endParaRPr lang="ja-JP" altLang="en-US" sz="1200" dirty="0">
              <a:latin typeface="HGｺﾞｼｯｸE"/>
              <a:ea typeface="HGｺﾞｼｯｸE"/>
            </a:endParaRPr>
          </a:p>
        </p:txBody>
      </p:sp>
    </p:spTree>
    <p:extLst>
      <p:ext uri="{BB962C8B-B14F-4D97-AF65-F5344CB8AC3E}">
        <p14:creationId xmlns:p14="http://schemas.microsoft.com/office/powerpoint/2010/main" val="1141810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5E2DFFD-7846-374E-BEC2-6A6697210EC2}"/>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16</a:t>
            </a:fld>
            <a:endParaRPr lang="en-US" dirty="0">
              <a:solidFill>
                <a:prstClr val="black">
                  <a:lumMod val="65000"/>
                  <a:lumOff val="35000"/>
                </a:prstClr>
              </a:solidFill>
            </a:endParaRPr>
          </a:p>
        </p:txBody>
      </p:sp>
      <p:sp>
        <p:nvSpPr>
          <p:cNvPr id="6" name="タイトル 1">
            <a:extLst>
              <a:ext uri="{FF2B5EF4-FFF2-40B4-BE49-F238E27FC236}">
                <a16:creationId xmlns:a16="http://schemas.microsoft.com/office/drawing/2014/main" id="{1FA3128F-665F-334F-990B-7BC7B8E923D1}"/>
              </a:ext>
            </a:extLst>
          </p:cNvPr>
          <p:cNvSpPr txBox="1">
            <a:spLocks noGrp="1"/>
          </p:cNvSpPr>
          <p:nvPr>
            <p:ph type="title"/>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700" dirty="0" smtClean="0"/>
              <a:t>フリマアプリ</a:t>
            </a:r>
            <a:r>
              <a:rPr lang="ja-JP" altLang="en-US" sz="2700" dirty="0" smtClean="0"/>
              <a:t>を介した</a:t>
            </a:r>
            <a:r>
              <a:rPr lang="ja-JP" altLang="en-US" sz="2700" dirty="0" smtClean="0"/>
              <a:t>新しい</a:t>
            </a:r>
            <a:r>
              <a:rPr lang="ja-JP" altLang="en-US" sz="2700" dirty="0"/>
              <a:t>購買スタイル②</a:t>
            </a:r>
            <a:endParaRPr lang="ja-JP" altLang="en-US" dirty="0"/>
          </a:p>
        </p:txBody>
      </p:sp>
      <p:sp>
        <p:nvSpPr>
          <p:cNvPr id="8" name="テキスト ボックス 7">
            <a:extLst>
              <a:ext uri="{FF2B5EF4-FFF2-40B4-BE49-F238E27FC236}">
                <a16:creationId xmlns:a16="http://schemas.microsoft.com/office/drawing/2014/main" id="{D5D272A4-A626-E74F-8509-243C3952D9E7}"/>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3" name="コンテンツ プレースホルダー 2">
            <a:extLst>
              <a:ext uri="{FF2B5EF4-FFF2-40B4-BE49-F238E27FC236}">
                <a16:creationId xmlns:a16="http://schemas.microsoft.com/office/drawing/2014/main" id="{0CDB5AAA-AD96-41BA-AC43-A382E5EAFEFB}"/>
              </a:ext>
            </a:extLst>
          </p:cNvPr>
          <p:cNvSpPr>
            <a:spLocks noGrp="1"/>
          </p:cNvSpPr>
          <p:nvPr>
            <p:ph idx="1"/>
          </p:nvPr>
        </p:nvSpPr>
        <p:spPr>
          <a:xfrm>
            <a:off x="581192" y="2036523"/>
            <a:ext cx="5071463" cy="666000"/>
          </a:xfrm>
        </p:spPr>
        <p:txBody>
          <a:bodyPr>
            <a:normAutofit/>
          </a:bodyPr>
          <a:lstStyle/>
          <a:p>
            <a:r>
              <a:rPr lang="ja-JP" altLang="en-US" sz="2800" dirty="0"/>
              <a:t>フリマアプリでの試供</a:t>
            </a:r>
            <a:endParaRPr lang="en-US" altLang="ja-JP" sz="2800" dirty="0"/>
          </a:p>
        </p:txBody>
      </p:sp>
      <p:sp>
        <p:nvSpPr>
          <p:cNvPr id="12" name="四角形: 角を丸くする 11">
            <a:extLst>
              <a:ext uri="{FF2B5EF4-FFF2-40B4-BE49-F238E27FC236}">
                <a16:creationId xmlns:a16="http://schemas.microsoft.com/office/drawing/2014/main" id="{A72187FB-7A2A-4625-A338-681C997149C3}"/>
              </a:ext>
            </a:extLst>
          </p:cNvPr>
          <p:cNvSpPr/>
          <p:nvPr/>
        </p:nvSpPr>
        <p:spPr>
          <a:xfrm>
            <a:off x="435972" y="3303429"/>
            <a:ext cx="2137265" cy="1051661"/>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気になる化粧品を見つける</a:t>
            </a:r>
          </a:p>
        </p:txBody>
      </p:sp>
      <p:sp>
        <p:nvSpPr>
          <p:cNvPr id="25" name="四角形: 角を丸くする 24">
            <a:extLst>
              <a:ext uri="{FF2B5EF4-FFF2-40B4-BE49-F238E27FC236}">
                <a16:creationId xmlns:a16="http://schemas.microsoft.com/office/drawing/2014/main" id="{9C7F4D3C-0252-47C9-B270-37A3793129DF}"/>
              </a:ext>
            </a:extLst>
          </p:cNvPr>
          <p:cNvSpPr/>
          <p:nvPr/>
        </p:nvSpPr>
        <p:spPr>
          <a:xfrm>
            <a:off x="3178618" y="3303428"/>
            <a:ext cx="2137265" cy="1051661"/>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フリマアプリで同じ商品を購入</a:t>
            </a:r>
          </a:p>
        </p:txBody>
      </p:sp>
      <p:sp>
        <p:nvSpPr>
          <p:cNvPr id="26" name="四角形: 角を丸くする 25">
            <a:extLst>
              <a:ext uri="{FF2B5EF4-FFF2-40B4-BE49-F238E27FC236}">
                <a16:creationId xmlns:a16="http://schemas.microsoft.com/office/drawing/2014/main" id="{0ACC92E1-9D2A-48DA-87CA-73CBA615ED5B}"/>
              </a:ext>
            </a:extLst>
          </p:cNvPr>
          <p:cNvSpPr/>
          <p:nvPr/>
        </p:nvSpPr>
        <p:spPr>
          <a:xfrm>
            <a:off x="5921264" y="3303428"/>
            <a:ext cx="2137265" cy="1051660"/>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数日間試してみる</a:t>
            </a:r>
          </a:p>
        </p:txBody>
      </p:sp>
      <p:sp>
        <p:nvSpPr>
          <p:cNvPr id="27" name="四角形: 角を丸くする 26">
            <a:extLst>
              <a:ext uri="{FF2B5EF4-FFF2-40B4-BE49-F238E27FC236}">
                <a16:creationId xmlns:a16="http://schemas.microsoft.com/office/drawing/2014/main" id="{FDFC5AC8-D673-4818-9C31-CFA8B2F04A11}"/>
              </a:ext>
            </a:extLst>
          </p:cNvPr>
          <p:cNvSpPr/>
          <p:nvPr/>
        </p:nvSpPr>
        <p:spPr>
          <a:xfrm>
            <a:off x="9289592" y="2546024"/>
            <a:ext cx="2330720" cy="1051662"/>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a:solidFill>
                  <a:prstClr val="black"/>
                </a:solidFill>
              </a:rPr>
              <a:t>試供品転売</a:t>
            </a:r>
          </a:p>
        </p:txBody>
      </p:sp>
      <p:sp>
        <p:nvSpPr>
          <p:cNvPr id="32" name="四角形: 角を丸くする 31">
            <a:extLst>
              <a:ext uri="{FF2B5EF4-FFF2-40B4-BE49-F238E27FC236}">
                <a16:creationId xmlns:a16="http://schemas.microsoft.com/office/drawing/2014/main" id="{2D6E4F58-CEC1-4AC0-8C92-C2E918652797}"/>
              </a:ext>
            </a:extLst>
          </p:cNvPr>
          <p:cNvSpPr/>
          <p:nvPr/>
        </p:nvSpPr>
        <p:spPr>
          <a:xfrm>
            <a:off x="9289592" y="4090899"/>
            <a:ext cx="2330720" cy="1051660"/>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600" dirty="0">
                <a:solidFill>
                  <a:prstClr val="black"/>
                </a:solidFill>
              </a:rPr>
              <a:t>新品購入</a:t>
            </a:r>
          </a:p>
        </p:txBody>
      </p:sp>
      <p:sp>
        <p:nvSpPr>
          <p:cNvPr id="33" name="四角形: 角を丸くする 32">
            <a:extLst>
              <a:ext uri="{FF2B5EF4-FFF2-40B4-BE49-F238E27FC236}">
                <a16:creationId xmlns:a16="http://schemas.microsoft.com/office/drawing/2014/main" id="{D413D73D-87AD-4D27-8506-8FEBFBE9DED8}"/>
              </a:ext>
            </a:extLst>
          </p:cNvPr>
          <p:cNvSpPr/>
          <p:nvPr/>
        </p:nvSpPr>
        <p:spPr>
          <a:xfrm>
            <a:off x="958734" y="4734011"/>
            <a:ext cx="7420495" cy="1276026"/>
          </a:xfrm>
          <a:prstGeom prst="roundRect">
            <a:avLst/>
          </a:prstGeom>
          <a:ln>
            <a:solidFill>
              <a:schemeClr val="tx1">
                <a:lumMod val="65000"/>
                <a:lumOff val="35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a:solidFill>
                  <a:srgbClr val="FF0000"/>
                </a:solidFill>
                <a:effectLst>
                  <a:outerShdw blurRad="38100" dist="38100" dir="2700000" algn="tl">
                    <a:srgbClr val="000000">
                      <a:alpha val="43137"/>
                    </a:srgbClr>
                  </a:outerShdw>
                </a:effectLst>
              </a:rPr>
              <a:t>製品の属性にもよるが、自分の試したい製品を低コストで試供することを可能にし、自分に合っていれば購入、合っていなければ転売することができる</a:t>
            </a:r>
            <a:endParaRPr kumimoji="1" lang="en-US" altLang="ja-JP" sz="2000" dirty="0">
              <a:solidFill>
                <a:srgbClr val="FF0000"/>
              </a:solidFill>
              <a:effectLst>
                <a:outerShdw blurRad="38100" dist="38100" dir="2700000" algn="tl">
                  <a:srgbClr val="000000">
                    <a:alpha val="43137"/>
                  </a:srgbClr>
                </a:outerShdw>
              </a:effectLst>
            </a:endParaRPr>
          </a:p>
        </p:txBody>
      </p:sp>
      <p:sp>
        <p:nvSpPr>
          <p:cNvPr id="14" name="テキスト ボックス 13">
            <a:extLst>
              <a:ext uri="{FF2B5EF4-FFF2-40B4-BE49-F238E27FC236}">
                <a16:creationId xmlns:a16="http://schemas.microsoft.com/office/drawing/2014/main" id="{5536FC05-B24E-41EE-9CB9-32709CB111F8}"/>
              </a:ext>
            </a:extLst>
          </p:cNvPr>
          <p:cNvSpPr txBox="1"/>
          <p:nvPr/>
        </p:nvSpPr>
        <p:spPr>
          <a:xfrm>
            <a:off x="634201" y="2702523"/>
            <a:ext cx="1335578" cy="369332"/>
          </a:xfrm>
          <a:prstGeom prst="rect">
            <a:avLst/>
          </a:prstGeom>
          <a:noFill/>
        </p:spPr>
        <p:txBody>
          <a:bodyPr wrap="square" rtlCol="0">
            <a:spAutoFit/>
          </a:bodyPr>
          <a:lstStyle/>
          <a:p>
            <a:r>
              <a:rPr kumimoji="1" lang="ja-JP" altLang="en-US" dirty="0">
                <a:solidFill>
                  <a:prstClr val="black"/>
                </a:solidFill>
              </a:rPr>
              <a:t>化粧品の例</a:t>
            </a:r>
          </a:p>
        </p:txBody>
      </p:sp>
      <p:cxnSp>
        <p:nvCxnSpPr>
          <p:cNvPr id="5" name="直線矢印コネクタ 4">
            <a:extLst>
              <a:ext uri="{FF2B5EF4-FFF2-40B4-BE49-F238E27FC236}">
                <a16:creationId xmlns:a16="http://schemas.microsoft.com/office/drawing/2014/main" id="{66A9431A-C509-4524-A404-76AFD77E67A4}"/>
              </a:ext>
            </a:extLst>
          </p:cNvPr>
          <p:cNvCxnSpPr>
            <a:stCxn id="26" idx="3"/>
            <a:endCxn id="27" idx="1"/>
          </p:cNvCxnSpPr>
          <p:nvPr/>
        </p:nvCxnSpPr>
        <p:spPr>
          <a:xfrm flipV="1">
            <a:off x="8058529" y="3071855"/>
            <a:ext cx="1231063" cy="7574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7D1A9766-5812-45DD-8BDF-80F81343B2D0}"/>
              </a:ext>
            </a:extLst>
          </p:cNvPr>
          <p:cNvCxnSpPr>
            <a:stCxn id="26" idx="3"/>
            <a:endCxn id="32" idx="1"/>
          </p:cNvCxnSpPr>
          <p:nvPr/>
        </p:nvCxnSpPr>
        <p:spPr>
          <a:xfrm>
            <a:off x="8058529" y="3829258"/>
            <a:ext cx="1231063" cy="7874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楕円 9">
            <a:extLst>
              <a:ext uri="{FF2B5EF4-FFF2-40B4-BE49-F238E27FC236}">
                <a16:creationId xmlns:a16="http://schemas.microsoft.com/office/drawing/2014/main" id="{1E2C1A27-7797-4390-A761-F324BD18BB9C}"/>
              </a:ext>
            </a:extLst>
          </p:cNvPr>
          <p:cNvSpPr/>
          <p:nvPr/>
        </p:nvSpPr>
        <p:spPr>
          <a:xfrm>
            <a:off x="8140930" y="3150307"/>
            <a:ext cx="942109" cy="410181"/>
          </a:xfrm>
          <a:prstGeom prst="ellipse">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悪い</a:t>
            </a:r>
          </a:p>
        </p:txBody>
      </p:sp>
      <p:sp>
        <p:nvSpPr>
          <p:cNvPr id="19" name="楕円 18">
            <a:extLst>
              <a:ext uri="{FF2B5EF4-FFF2-40B4-BE49-F238E27FC236}">
                <a16:creationId xmlns:a16="http://schemas.microsoft.com/office/drawing/2014/main" id="{34CB37B2-78AA-4CC8-A725-7020F6831C76}"/>
              </a:ext>
            </a:extLst>
          </p:cNvPr>
          <p:cNvSpPr/>
          <p:nvPr/>
        </p:nvSpPr>
        <p:spPr>
          <a:xfrm>
            <a:off x="8140930" y="4060830"/>
            <a:ext cx="942109" cy="460760"/>
          </a:xfrm>
          <a:prstGeom prst="ellipse">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良い</a:t>
            </a:r>
          </a:p>
        </p:txBody>
      </p:sp>
      <p:cxnSp>
        <p:nvCxnSpPr>
          <p:cNvPr id="13" name="直線矢印コネクタ 12">
            <a:extLst>
              <a:ext uri="{FF2B5EF4-FFF2-40B4-BE49-F238E27FC236}">
                <a16:creationId xmlns:a16="http://schemas.microsoft.com/office/drawing/2014/main" id="{61E8721E-55CA-40DA-9F09-674CB6C24E40}"/>
              </a:ext>
            </a:extLst>
          </p:cNvPr>
          <p:cNvCxnSpPr>
            <a:stCxn id="12" idx="3"/>
            <a:endCxn id="25" idx="1"/>
          </p:cNvCxnSpPr>
          <p:nvPr/>
        </p:nvCxnSpPr>
        <p:spPr>
          <a:xfrm flipV="1">
            <a:off x="2573237" y="3829259"/>
            <a:ext cx="60538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34A1068A-5748-4D03-A6B0-D1F7DB91E776}"/>
              </a:ext>
            </a:extLst>
          </p:cNvPr>
          <p:cNvCxnSpPr>
            <a:stCxn id="25" idx="3"/>
            <a:endCxn id="26" idx="1"/>
          </p:cNvCxnSpPr>
          <p:nvPr/>
        </p:nvCxnSpPr>
        <p:spPr>
          <a:xfrm flipV="1">
            <a:off x="5315883" y="3829258"/>
            <a:ext cx="60538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BB60B205-52AD-485C-8BFE-6C64234531C7}"/>
              </a:ext>
            </a:extLst>
          </p:cNvPr>
          <p:cNvSpPr txBox="1"/>
          <p:nvPr/>
        </p:nvSpPr>
        <p:spPr>
          <a:xfrm>
            <a:off x="1906409" y="6344135"/>
            <a:ext cx="11526982" cy="477054"/>
          </a:xfrm>
          <a:prstGeom prst="rect">
            <a:avLst/>
          </a:prstGeom>
          <a:noFill/>
        </p:spPr>
        <p:txBody>
          <a:bodyPr wrap="square" rtlCol="0">
            <a:spAutoFit/>
          </a:bodyPr>
          <a:lstStyle/>
          <a:p>
            <a:r>
              <a:rPr lang="ja-JP" altLang="en-US" sz="1600" dirty="0">
                <a:solidFill>
                  <a:prstClr val="black"/>
                </a:solidFill>
                <a:latin typeface="HGｺﾞｼｯｸE"/>
              </a:rPr>
              <a:t>東洋経済　（「使いかけの化粧品」を買う今どき女子の事情　若者たちの消費行動はここまで変化している）</a:t>
            </a:r>
            <a:endParaRPr lang="en-US" altLang="ja-JP" sz="1600" dirty="0">
              <a:solidFill>
                <a:prstClr val="black"/>
              </a:solidFill>
              <a:latin typeface="HGｺﾞｼｯｸE"/>
            </a:endParaRPr>
          </a:p>
          <a:p>
            <a:endParaRPr kumimoji="1" lang="ja-JP" altLang="en-US" sz="900" dirty="0">
              <a:solidFill>
                <a:prstClr val="black"/>
              </a:solidFill>
            </a:endParaRPr>
          </a:p>
        </p:txBody>
      </p:sp>
    </p:spTree>
    <p:extLst>
      <p:ext uri="{BB962C8B-B14F-4D97-AF65-F5344CB8AC3E}">
        <p14:creationId xmlns:p14="http://schemas.microsoft.com/office/powerpoint/2010/main" val="12602005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5E2DFFD-7846-374E-BEC2-6A6697210EC2}"/>
              </a:ext>
            </a:extLst>
          </p:cNvPr>
          <p:cNvSpPr>
            <a:spLocks noGrp="1"/>
          </p:cNvSpPr>
          <p:nvPr>
            <p:ph type="sldNum" sz="quarter" idx="12"/>
          </p:nvPr>
        </p:nvSpPr>
        <p:spPr/>
        <p:txBody>
          <a:bodyPr/>
          <a:lstStyle/>
          <a:p>
            <a:fld id="{D57F1E4F-1CFF-5643-939E-217C01CDF565}" type="slidenum">
              <a:rPr lang="en-US" smtClean="0"/>
              <a:pPr/>
              <a:t>17</a:t>
            </a:fld>
            <a:endParaRPr lang="en-US"/>
          </a:p>
        </p:txBody>
      </p:sp>
      <p:sp>
        <p:nvSpPr>
          <p:cNvPr id="6" name="タイトル 1">
            <a:extLst>
              <a:ext uri="{FF2B5EF4-FFF2-40B4-BE49-F238E27FC236}">
                <a16:creationId xmlns:a16="http://schemas.microsoft.com/office/drawing/2014/main" id="{1FA3128F-665F-334F-990B-7BC7B8E923D1}"/>
              </a:ext>
            </a:extLst>
          </p:cNvPr>
          <p:cNvSpPr txBox="1">
            <a:spLocks noGrp="1"/>
          </p:cNvSpPr>
          <p:nvPr>
            <p:ph type="title"/>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700" dirty="0" smtClean="0"/>
              <a:t>フリマアプリを介した新しい</a:t>
            </a:r>
            <a:r>
              <a:rPr lang="ja-JP" altLang="en-US" sz="2700" dirty="0"/>
              <a:t>購買スタイル③</a:t>
            </a:r>
            <a:endParaRPr lang="ja-JP" altLang="en-US" dirty="0"/>
          </a:p>
        </p:txBody>
      </p:sp>
      <p:sp>
        <p:nvSpPr>
          <p:cNvPr id="8" name="テキスト ボックス 7">
            <a:extLst>
              <a:ext uri="{FF2B5EF4-FFF2-40B4-BE49-F238E27FC236}">
                <a16:creationId xmlns:a16="http://schemas.microsoft.com/office/drawing/2014/main" id="{D5D272A4-A626-E74F-8509-243C3952D9E7}"/>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schemeClr val="bg1"/>
                </a:solidFill>
              </a:rPr>
              <a:t>現状分析</a:t>
            </a:r>
          </a:p>
        </p:txBody>
      </p:sp>
      <p:sp>
        <p:nvSpPr>
          <p:cNvPr id="20" name="テキスト ボックス 19">
            <a:extLst>
              <a:ext uri="{FF2B5EF4-FFF2-40B4-BE49-F238E27FC236}">
                <a16:creationId xmlns:a16="http://schemas.microsoft.com/office/drawing/2014/main" id="{BB60B205-52AD-485C-8BFE-6C64234531C7}"/>
              </a:ext>
            </a:extLst>
          </p:cNvPr>
          <p:cNvSpPr txBox="1"/>
          <p:nvPr/>
        </p:nvSpPr>
        <p:spPr>
          <a:xfrm>
            <a:off x="2113871" y="6440147"/>
            <a:ext cx="11526982" cy="338554"/>
          </a:xfrm>
          <a:prstGeom prst="rect">
            <a:avLst/>
          </a:prstGeom>
          <a:noFill/>
        </p:spPr>
        <p:txBody>
          <a:bodyPr wrap="square" rtlCol="0">
            <a:spAutoFit/>
          </a:bodyPr>
          <a:lstStyle/>
          <a:p>
            <a:r>
              <a:rPr lang="ja-JP" altLang="en-US" sz="1600">
                <a:latin typeface="HGｺﾞｼｯｸE"/>
                <a:ea typeface="HGｺﾞｼｯｸE"/>
              </a:rPr>
              <a:t>鶴沢真「フリマアプリのマーケットデザイン </a:t>
            </a:r>
            <a:r>
              <a:rPr lang="en-US" altLang="ja-JP" sz="1600">
                <a:latin typeface="HGｺﾞｼｯｸE"/>
                <a:ea typeface="HGｺﾞｼｯｸE"/>
              </a:rPr>
              <a:t>-</a:t>
            </a:r>
            <a:r>
              <a:rPr lang="ja-JP" altLang="en-US" sz="1600">
                <a:latin typeface="HGｺﾞｼｯｸE"/>
                <a:ea typeface="HGｺﾞｼｯｸE"/>
              </a:rPr>
              <a:t>情報の非対称性と</a:t>
            </a:r>
            <a:r>
              <a:rPr lang="en-US" altLang="ja-JP" sz="1600">
                <a:latin typeface="HGｺﾞｼｯｸE"/>
                <a:ea typeface="HGｺﾞｼｯｸE"/>
              </a:rPr>
              <a:t>SNS</a:t>
            </a:r>
            <a:r>
              <a:rPr lang="ja-JP" altLang="en-US" sz="1600">
                <a:latin typeface="HGｺﾞｼｯｸE"/>
                <a:ea typeface="HGｺﾞｼｯｸE"/>
              </a:rPr>
              <a:t>の機能に関する実証分析</a:t>
            </a:r>
            <a:r>
              <a:rPr lang="en-US" altLang="ja-JP" sz="1600">
                <a:latin typeface="HGｺﾞｼｯｸE"/>
                <a:ea typeface="HGｺﾞｼｯｸE"/>
              </a:rPr>
              <a:t>-</a:t>
            </a:r>
            <a:r>
              <a:rPr lang="ja-JP" altLang="en-US" sz="1600">
                <a:latin typeface="HGｺﾞｼｯｸE"/>
                <a:ea typeface="HGｺﾞｼｯｸE"/>
              </a:rPr>
              <a:t>」</a:t>
            </a:r>
            <a:r>
              <a:rPr lang="en-US" altLang="ja-JP" sz="1600">
                <a:latin typeface="HGｺﾞｼｯｸE"/>
                <a:ea typeface="HGｺﾞｼｯｸE"/>
              </a:rPr>
              <a:t>(2016)</a:t>
            </a:r>
            <a:endParaRPr kumimoji="1" lang="ja-JP" altLang="en-US" sz="900"/>
          </a:p>
        </p:txBody>
      </p:sp>
      <p:sp>
        <p:nvSpPr>
          <p:cNvPr id="7" name="コンテンツ プレースホルダー 6">
            <a:extLst>
              <a:ext uri="{FF2B5EF4-FFF2-40B4-BE49-F238E27FC236}">
                <a16:creationId xmlns:a16="http://schemas.microsoft.com/office/drawing/2014/main" id="{27B8A568-7E0E-47E6-8224-E30658F8099B}"/>
              </a:ext>
            </a:extLst>
          </p:cNvPr>
          <p:cNvSpPr>
            <a:spLocks noGrp="1"/>
          </p:cNvSpPr>
          <p:nvPr>
            <p:ph idx="1"/>
          </p:nvPr>
        </p:nvSpPr>
        <p:spPr>
          <a:xfrm>
            <a:off x="1280907" y="2154189"/>
            <a:ext cx="11029615" cy="3678303"/>
          </a:xfrm>
        </p:spPr>
        <p:txBody>
          <a:bodyPr/>
          <a:lstStyle/>
          <a:p>
            <a:r>
              <a:rPr lang="ja-JP" altLang="en-US" sz="2000"/>
              <a:t>メルカリを使用する目的</a:t>
            </a:r>
            <a:endParaRPr lang="en-US" altLang="ja-JP" sz="2000"/>
          </a:p>
          <a:p>
            <a:endParaRPr lang="en-US" altLang="ja-JP"/>
          </a:p>
          <a:p>
            <a:pPr marL="342900" indent="-342900">
              <a:buFont typeface="+mj-lt"/>
              <a:buAutoNum type="arabicPeriod"/>
            </a:pPr>
            <a:r>
              <a:rPr lang="ja-JP" altLang="en-US"/>
              <a:t>安く買える（衝動買いしても後悔しない）</a:t>
            </a:r>
            <a:endParaRPr lang="en-US" altLang="ja-JP"/>
          </a:p>
          <a:p>
            <a:pPr marL="342900" indent="-342900">
              <a:buFont typeface="+mj-lt"/>
              <a:buAutoNum type="arabicPeriod"/>
            </a:pPr>
            <a:r>
              <a:rPr lang="ja-JP" altLang="en-US"/>
              <a:t>すきま時間に見て楽しむ</a:t>
            </a:r>
          </a:p>
          <a:p>
            <a:pPr marL="342900" indent="-342900">
              <a:buFont typeface="+mj-lt"/>
              <a:buAutoNum type="arabicPeriod"/>
            </a:pPr>
            <a:r>
              <a:rPr lang="ja-JP" altLang="en-US"/>
              <a:t>次の商品を買うためにタンスを開ける目的</a:t>
            </a:r>
          </a:p>
        </p:txBody>
      </p:sp>
      <p:grpSp>
        <p:nvGrpSpPr>
          <p:cNvPr id="17" name="グループ化 16">
            <a:extLst>
              <a:ext uri="{FF2B5EF4-FFF2-40B4-BE49-F238E27FC236}">
                <a16:creationId xmlns:a16="http://schemas.microsoft.com/office/drawing/2014/main" id="{3D5C046F-13D5-4674-A07B-D4AEFFEB5E87}"/>
              </a:ext>
            </a:extLst>
          </p:cNvPr>
          <p:cNvGrpSpPr/>
          <p:nvPr/>
        </p:nvGrpSpPr>
        <p:grpSpPr>
          <a:xfrm>
            <a:off x="1183161" y="3689406"/>
            <a:ext cx="10519576" cy="1455088"/>
            <a:chOff x="445273" y="3689406"/>
            <a:chExt cx="10519576" cy="1455088"/>
          </a:xfrm>
        </p:grpSpPr>
        <p:sp>
          <p:nvSpPr>
            <p:cNvPr id="11" name="楕円 10">
              <a:extLst>
                <a:ext uri="{FF2B5EF4-FFF2-40B4-BE49-F238E27FC236}">
                  <a16:creationId xmlns:a16="http://schemas.microsoft.com/office/drawing/2014/main" id="{F17C7D3D-572F-4479-B94B-ABB8D233A5E9}"/>
                </a:ext>
              </a:extLst>
            </p:cNvPr>
            <p:cNvSpPr/>
            <p:nvPr/>
          </p:nvSpPr>
          <p:spPr>
            <a:xfrm>
              <a:off x="445273" y="3689406"/>
              <a:ext cx="4945711" cy="62020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DC819197-BF3D-483D-9FBA-F31BDE733C76}"/>
                </a:ext>
              </a:extLst>
            </p:cNvPr>
            <p:cNvSpPr/>
            <p:nvPr/>
          </p:nvSpPr>
          <p:spPr>
            <a:xfrm>
              <a:off x="445273" y="4524293"/>
              <a:ext cx="5063078" cy="62020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53C2B96A-DDB3-41E6-B525-84F0949801B2}"/>
                </a:ext>
              </a:extLst>
            </p:cNvPr>
            <p:cNvSpPr txBox="1"/>
            <p:nvPr/>
          </p:nvSpPr>
          <p:spPr>
            <a:xfrm>
              <a:off x="5724939" y="3808675"/>
              <a:ext cx="5239910" cy="369332"/>
            </a:xfrm>
            <a:prstGeom prst="rect">
              <a:avLst/>
            </a:prstGeom>
            <a:noFill/>
          </p:spPr>
          <p:txBody>
            <a:bodyPr wrap="square" rtlCol="0">
              <a:spAutoFit/>
            </a:bodyPr>
            <a:lstStyle/>
            <a:p>
              <a:r>
                <a:rPr kumimoji="1" lang="en-US" altLang="ja-JP">
                  <a:sym typeface="Wingdings" panose="05000000000000000000" pitchFamily="2" charset="2"/>
                </a:rPr>
                <a:t></a:t>
              </a:r>
              <a:r>
                <a:rPr kumimoji="1" lang="ja-JP" altLang="en-US">
                  <a:sym typeface="Wingdings" panose="05000000000000000000" pitchFamily="2" charset="2"/>
                </a:rPr>
                <a:t>　金銭的コストを抑えるために使用</a:t>
              </a:r>
              <a:endParaRPr kumimoji="1" lang="ja-JP" altLang="en-US"/>
            </a:p>
          </p:txBody>
        </p:sp>
        <p:sp>
          <p:nvSpPr>
            <p:cNvPr id="29" name="テキスト ボックス 28">
              <a:extLst>
                <a:ext uri="{FF2B5EF4-FFF2-40B4-BE49-F238E27FC236}">
                  <a16:creationId xmlns:a16="http://schemas.microsoft.com/office/drawing/2014/main" id="{2DD5A0D8-D1B3-4061-8560-C3CFE52D252B}"/>
                </a:ext>
              </a:extLst>
            </p:cNvPr>
            <p:cNvSpPr txBox="1"/>
            <p:nvPr/>
          </p:nvSpPr>
          <p:spPr>
            <a:xfrm>
              <a:off x="5724939" y="4649071"/>
              <a:ext cx="5239910" cy="369332"/>
            </a:xfrm>
            <a:prstGeom prst="rect">
              <a:avLst/>
            </a:prstGeom>
            <a:noFill/>
          </p:spPr>
          <p:txBody>
            <a:bodyPr wrap="square" rtlCol="0">
              <a:spAutoFit/>
            </a:bodyPr>
            <a:lstStyle/>
            <a:p>
              <a:r>
                <a:rPr kumimoji="1" lang="en-US" altLang="ja-JP">
                  <a:sym typeface="Wingdings" panose="05000000000000000000" pitchFamily="2" charset="2"/>
                </a:rPr>
                <a:t></a:t>
              </a:r>
              <a:r>
                <a:rPr kumimoji="1" lang="ja-JP" altLang="en-US">
                  <a:sym typeface="Wingdings" panose="05000000000000000000" pitchFamily="2" charset="2"/>
                </a:rPr>
                <a:t>　廃棄行動の一部として使用</a:t>
              </a:r>
              <a:endParaRPr kumimoji="1" lang="ja-JP" altLang="en-US"/>
            </a:p>
          </p:txBody>
        </p:sp>
      </p:grpSp>
    </p:spTree>
    <p:extLst>
      <p:ext uri="{BB962C8B-B14F-4D97-AF65-F5344CB8AC3E}">
        <p14:creationId xmlns:p14="http://schemas.microsoft.com/office/powerpoint/2010/main" val="1467907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156324A5-C335-544F-934F-1B3D07A3352F}"/>
              </a:ext>
            </a:extLst>
          </p:cNvPr>
          <p:cNvSpPr>
            <a:spLocks noGrp="1"/>
          </p:cNvSpPr>
          <p:nvPr>
            <p:ph idx="1"/>
          </p:nvPr>
        </p:nvSpPr>
        <p:spPr>
          <a:xfrm>
            <a:off x="535227" y="2410624"/>
            <a:ext cx="11121545" cy="3678303"/>
          </a:xfrm>
        </p:spPr>
        <p:txBody>
          <a:bodyPr>
            <a:normAutofit/>
          </a:bodyPr>
          <a:lstStyle/>
          <a:p>
            <a:pPr marL="0" indent="0" algn="ctr">
              <a:buNone/>
            </a:pPr>
            <a:r>
              <a:rPr lang="ja-JP" altLang="en-US" sz="3600" dirty="0"/>
              <a:t>フリマアプリが絡んだ新しい購買スタイルの誕生</a:t>
            </a:r>
            <a:endParaRPr lang="en-US" altLang="ja-JP" sz="3600" dirty="0"/>
          </a:p>
          <a:p>
            <a:pPr marL="0" indent="0" algn="ctr">
              <a:buNone/>
            </a:pPr>
            <a:endParaRPr lang="en-US" altLang="ja-JP" sz="3600" dirty="0"/>
          </a:p>
          <a:p>
            <a:pPr marL="0" indent="0" algn="ctr">
              <a:buNone/>
            </a:pPr>
            <a:r>
              <a:rPr lang="ja-JP" altLang="en-US" sz="3600" dirty="0"/>
              <a:t>フリマアプリが消費者の購買意思決定に</a:t>
            </a:r>
            <a:endParaRPr lang="en-US" altLang="ja-JP" sz="3600" dirty="0"/>
          </a:p>
          <a:p>
            <a:pPr marL="0" indent="0" algn="ctr">
              <a:buNone/>
            </a:pPr>
            <a:r>
              <a:rPr lang="ja-JP" altLang="en-US" sz="3600" dirty="0"/>
              <a:t>影響を及ぼしている</a:t>
            </a:r>
            <a:endParaRPr lang="en-US" altLang="ja-JP" sz="3600" dirty="0"/>
          </a:p>
        </p:txBody>
      </p:sp>
      <p:sp>
        <p:nvSpPr>
          <p:cNvPr id="4" name="スライド番号プレースホルダー 3">
            <a:extLst>
              <a:ext uri="{FF2B5EF4-FFF2-40B4-BE49-F238E27FC236}">
                <a16:creationId xmlns:a16="http://schemas.microsoft.com/office/drawing/2014/main" id="{F5E2DFFD-7846-374E-BEC2-6A6697210EC2}"/>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18</a:t>
            </a:fld>
            <a:endParaRPr lang="en-US" dirty="0">
              <a:solidFill>
                <a:prstClr val="black">
                  <a:lumMod val="65000"/>
                  <a:lumOff val="35000"/>
                </a:prstClr>
              </a:solidFill>
            </a:endParaRPr>
          </a:p>
        </p:txBody>
      </p:sp>
      <p:sp>
        <p:nvSpPr>
          <p:cNvPr id="6" name="タイトル 1">
            <a:extLst>
              <a:ext uri="{FF2B5EF4-FFF2-40B4-BE49-F238E27FC236}">
                <a16:creationId xmlns:a16="http://schemas.microsoft.com/office/drawing/2014/main" id="{1FA3128F-665F-334F-990B-7BC7B8E923D1}"/>
              </a:ext>
            </a:extLst>
          </p:cNvPr>
          <p:cNvSpPr txBox="1">
            <a:spLocks noGrp="1"/>
          </p:cNvSpPr>
          <p:nvPr>
            <p:ph type="title"/>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700" dirty="0" smtClean="0"/>
              <a:t>フリマアプリの購買への影響</a:t>
            </a:r>
            <a:endParaRPr lang="ja-JP" altLang="en-US" dirty="0"/>
          </a:p>
        </p:txBody>
      </p:sp>
      <p:sp>
        <p:nvSpPr>
          <p:cNvPr id="8" name="テキスト ボックス 7">
            <a:extLst>
              <a:ext uri="{FF2B5EF4-FFF2-40B4-BE49-F238E27FC236}">
                <a16:creationId xmlns:a16="http://schemas.microsoft.com/office/drawing/2014/main" id="{D5D272A4-A626-E74F-8509-243C3952D9E7}"/>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7" name="下矢印 6"/>
          <p:cNvSpPr/>
          <p:nvPr/>
        </p:nvSpPr>
        <p:spPr>
          <a:xfrm>
            <a:off x="5693043" y="3608799"/>
            <a:ext cx="402956" cy="561178"/>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9822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5E2DFFD-7846-374E-BEC2-6A6697210EC2}"/>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19</a:t>
            </a:fld>
            <a:endParaRPr lang="en-US" dirty="0">
              <a:solidFill>
                <a:prstClr val="black">
                  <a:lumMod val="65000"/>
                  <a:lumOff val="35000"/>
                </a:prstClr>
              </a:solidFill>
            </a:endParaRPr>
          </a:p>
        </p:txBody>
      </p:sp>
      <p:sp>
        <p:nvSpPr>
          <p:cNvPr id="6" name="タイトル 1">
            <a:extLst>
              <a:ext uri="{FF2B5EF4-FFF2-40B4-BE49-F238E27FC236}">
                <a16:creationId xmlns:a16="http://schemas.microsoft.com/office/drawing/2014/main" id="{1FA3128F-665F-334F-990B-7BC7B8E923D1}"/>
              </a:ext>
            </a:extLst>
          </p:cNvPr>
          <p:cNvSpPr txBox="1">
            <a:spLocks noGrp="1"/>
          </p:cNvSpPr>
          <p:nvPr>
            <p:ph type="title"/>
          </p:nvPr>
        </p:nvSpPr>
        <p:spPr>
          <a:xfrm>
            <a:off x="581192" y="702156"/>
            <a:ext cx="11029616" cy="1013800"/>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700" dirty="0"/>
              <a:t>ここまでの流れ</a:t>
            </a:r>
            <a:endParaRPr lang="ja-JP" altLang="en-US" dirty="0"/>
          </a:p>
        </p:txBody>
      </p:sp>
      <p:sp>
        <p:nvSpPr>
          <p:cNvPr id="8" name="テキスト ボックス 7">
            <a:extLst>
              <a:ext uri="{FF2B5EF4-FFF2-40B4-BE49-F238E27FC236}">
                <a16:creationId xmlns:a16="http://schemas.microsoft.com/office/drawing/2014/main" id="{D5D272A4-A626-E74F-8509-243C3952D9E7}"/>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9" name="四角形: 角を丸くする 11">
            <a:extLst>
              <a:ext uri="{FF2B5EF4-FFF2-40B4-BE49-F238E27FC236}">
                <a16:creationId xmlns:a16="http://schemas.microsoft.com/office/drawing/2014/main" id="{A72187FB-7A2A-4625-A338-681C997149C3}"/>
              </a:ext>
            </a:extLst>
          </p:cNvPr>
          <p:cNvSpPr/>
          <p:nvPr/>
        </p:nvSpPr>
        <p:spPr>
          <a:xfrm>
            <a:off x="556827" y="2273590"/>
            <a:ext cx="1620000" cy="684000"/>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a:solidFill>
                  <a:prstClr val="black"/>
                </a:solidFill>
              </a:rPr>
              <a:t>スマホの普及</a:t>
            </a:r>
          </a:p>
        </p:txBody>
      </p:sp>
      <p:sp>
        <p:nvSpPr>
          <p:cNvPr id="12" name="四角形: 角を丸くする 11">
            <a:extLst>
              <a:ext uri="{FF2B5EF4-FFF2-40B4-BE49-F238E27FC236}">
                <a16:creationId xmlns:a16="http://schemas.microsoft.com/office/drawing/2014/main" id="{A72187FB-7A2A-4625-A338-681C997149C3}"/>
              </a:ext>
            </a:extLst>
          </p:cNvPr>
          <p:cNvSpPr/>
          <p:nvPr/>
        </p:nvSpPr>
        <p:spPr>
          <a:xfrm>
            <a:off x="556827" y="3353598"/>
            <a:ext cx="1620000" cy="684000"/>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a:solidFill>
                  <a:prstClr val="black"/>
                </a:solidFill>
              </a:rPr>
              <a:t>リユースへのニーズ多様化</a:t>
            </a:r>
            <a:endParaRPr kumimoji="1" lang="en-US" altLang="ja-JP" sz="1600" dirty="0">
              <a:solidFill>
                <a:prstClr val="black"/>
              </a:solidFill>
            </a:endParaRPr>
          </a:p>
        </p:txBody>
      </p:sp>
      <p:sp>
        <p:nvSpPr>
          <p:cNvPr id="13" name="四角形: 角を丸くする 11">
            <a:extLst>
              <a:ext uri="{FF2B5EF4-FFF2-40B4-BE49-F238E27FC236}">
                <a16:creationId xmlns:a16="http://schemas.microsoft.com/office/drawing/2014/main" id="{A72187FB-7A2A-4625-A338-681C997149C3}"/>
              </a:ext>
            </a:extLst>
          </p:cNvPr>
          <p:cNvSpPr/>
          <p:nvPr/>
        </p:nvSpPr>
        <p:spPr>
          <a:xfrm>
            <a:off x="2907636" y="3169767"/>
            <a:ext cx="2137265" cy="1051661"/>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フリマアプリの</a:t>
            </a:r>
            <a:endParaRPr kumimoji="1" lang="en-US" altLang="ja-JP" dirty="0">
              <a:solidFill>
                <a:prstClr val="black"/>
              </a:solidFill>
            </a:endParaRPr>
          </a:p>
          <a:p>
            <a:pPr algn="ctr"/>
            <a:r>
              <a:rPr kumimoji="1" lang="ja-JP" altLang="en-US" dirty="0">
                <a:solidFill>
                  <a:prstClr val="black"/>
                </a:solidFill>
              </a:rPr>
              <a:t>急成長</a:t>
            </a:r>
          </a:p>
        </p:txBody>
      </p:sp>
      <p:sp>
        <p:nvSpPr>
          <p:cNvPr id="14" name="四角形: 角を丸くする 11">
            <a:extLst>
              <a:ext uri="{FF2B5EF4-FFF2-40B4-BE49-F238E27FC236}">
                <a16:creationId xmlns:a16="http://schemas.microsoft.com/office/drawing/2014/main" id="{A72187FB-7A2A-4625-A338-681C997149C3}"/>
              </a:ext>
            </a:extLst>
          </p:cNvPr>
          <p:cNvSpPr/>
          <p:nvPr/>
        </p:nvSpPr>
        <p:spPr>
          <a:xfrm>
            <a:off x="556827" y="4433606"/>
            <a:ext cx="1620000" cy="684000"/>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600" dirty="0">
                <a:solidFill>
                  <a:prstClr val="black"/>
                </a:solidFill>
              </a:rPr>
              <a:t>取引不安</a:t>
            </a:r>
            <a:endParaRPr kumimoji="1" lang="en-US" altLang="ja-JP" sz="1600" dirty="0">
              <a:solidFill>
                <a:prstClr val="black"/>
              </a:solidFill>
            </a:endParaRPr>
          </a:p>
          <a:p>
            <a:pPr algn="ctr"/>
            <a:r>
              <a:rPr kumimoji="1" lang="ja-JP" altLang="en-US" sz="1600" dirty="0">
                <a:solidFill>
                  <a:prstClr val="black"/>
                </a:solidFill>
              </a:rPr>
              <a:t>解消システム</a:t>
            </a:r>
          </a:p>
        </p:txBody>
      </p:sp>
      <p:sp>
        <p:nvSpPr>
          <p:cNvPr id="15" name="四角形: 角を丸くする 11">
            <a:extLst>
              <a:ext uri="{FF2B5EF4-FFF2-40B4-BE49-F238E27FC236}">
                <a16:creationId xmlns:a16="http://schemas.microsoft.com/office/drawing/2014/main" id="{A72187FB-7A2A-4625-A338-681C997149C3}"/>
              </a:ext>
            </a:extLst>
          </p:cNvPr>
          <p:cNvSpPr/>
          <p:nvPr/>
        </p:nvSpPr>
        <p:spPr>
          <a:xfrm>
            <a:off x="2907635" y="4995984"/>
            <a:ext cx="2137265" cy="1051661"/>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シェアリング</a:t>
            </a:r>
            <a:endParaRPr kumimoji="1" lang="en-US" altLang="ja-JP" dirty="0">
              <a:solidFill>
                <a:prstClr val="black"/>
              </a:solidFill>
            </a:endParaRPr>
          </a:p>
          <a:p>
            <a:pPr algn="ctr"/>
            <a:r>
              <a:rPr kumimoji="1" lang="ja-JP" altLang="en-US" dirty="0">
                <a:solidFill>
                  <a:prstClr val="black"/>
                </a:solidFill>
              </a:rPr>
              <a:t>エコノミーの拡大</a:t>
            </a:r>
            <a:endParaRPr kumimoji="1" lang="en-US" altLang="ja-JP" dirty="0">
              <a:solidFill>
                <a:prstClr val="black"/>
              </a:solidFill>
            </a:endParaRPr>
          </a:p>
        </p:txBody>
      </p:sp>
      <p:sp>
        <p:nvSpPr>
          <p:cNvPr id="16" name="四角形: 角を丸くする 11">
            <a:extLst>
              <a:ext uri="{FF2B5EF4-FFF2-40B4-BE49-F238E27FC236}">
                <a16:creationId xmlns:a16="http://schemas.microsoft.com/office/drawing/2014/main" id="{A72187FB-7A2A-4625-A338-681C997149C3}"/>
              </a:ext>
            </a:extLst>
          </p:cNvPr>
          <p:cNvSpPr/>
          <p:nvPr/>
        </p:nvSpPr>
        <p:spPr>
          <a:xfrm>
            <a:off x="6096000" y="3852134"/>
            <a:ext cx="2193890" cy="1265472"/>
          </a:xfrm>
          <a:prstGeom prst="roundRect">
            <a:avLst/>
          </a:prstGeom>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モノの永久所有に拘らない価値観</a:t>
            </a:r>
            <a:endParaRPr kumimoji="1" lang="en-US" altLang="ja-JP" dirty="0">
              <a:solidFill>
                <a:prstClr val="black"/>
              </a:solidFill>
            </a:endParaRPr>
          </a:p>
        </p:txBody>
      </p:sp>
      <p:sp>
        <p:nvSpPr>
          <p:cNvPr id="18" name="四角形: 角を丸くする 11">
            <a:extLst>
              <a:ext uri="{FF2B5EF4-FFF2-40B4-BE49-F238E27FC236}">
                <a16:creationId xmlns:a16="http://schemas.microsoft.com/office/drawing/2014/main" id="{A72187FB-7A2A-4625-A338-681C997149C3}"/>
              </a:ext>
            </a:extLst>
          </p:cNvPr>
          <p:cNvSpPr/>
          <p:nvPr/>
        </p:nvSpPr>
        <p:spPr>
          <a:xfrm>
            <a:off x="9374589" y="3852134"/>
            <a:ext cx="2193890" cy="1265472"/>
          </a:xfrm>
          <a:prstGeom prst="roundRect">
            <a:avLst/>
          </a:prstGeom>
          <a:solidFill>
            <a:schemeClr val="accent2">
              <a:lumMod val="20000"/>
              <a:lumOff val="80000"/>
            </a:schemeClr>
          </a:solidFill>
          <a:ln>
            <a:solidFill>
              <a:schemeClr val="tx1">
                <a:lumMod val="65000"/>
                <a:lumOff val="3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a:solidFill>
                  <a:prstClr val="black"/>
                </a:solidFill>
              </a:rPr>
              <a:t>購買意思決定に</a:t>
            </a:r>
            <a:endParaRPr kumimoji="1" lang="en-US" altLang="ja-JP" dirty="0">
              <a:solidFill>
                <a:prstClr val="black"/>
              </a:solidFill>
            </a:endParaRPr>
          </a:p>
          <a:p>
            <a:pPr algn="ctr"/>
            <a:r>
              <a:rPr kumimoji="1" lang="ja-JP" altLang="en-US" dirty="0">
                <a:solidFill>
                  <a:prstClr val="black"/>
                </a:solidFill>
              </a:rPr>
              <a:t>影響</a:t>
            </a:r>
            <a:endParaRPr kumimoji="1" lang="en-US" altLang="ja-JP" dirty="0">
              <a:solidFill>
                <a:prstClr val="black"/>
              </a:solidFill>
            </a:endParaRPr>
          </a:p>
        </p:txBody>
      </p:sp>
      <p:cxnSp>
        <p:nvCxnSpPr>
          <p:cNvPr id="19" name="直線矢印コネクタ 18">
            <a:extLst>
              <a:ext uri="{FF2B5EF4-FFF2-40B4-BE49-F238E27FC236}">
                <a16:creationId xmlns:a16="http://schemas.microsoft.com/office/drawing/2014/main" id="{61E8721E-55CA-40DA-9F09-674CB6C24E40}"/>
              </a:ext>
            </a:extLst>
          </p:cNvPr>
          <p:cNvCxnSpPr/>
          <p:nvPr/>
        </p:nvCxnSpPr>
        <p:spPr>
          <a:xfrm flipV="1">
            <a:off x="2169834" y="3736587"/>
            <a:ext cx="73780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61E8721E-55CA-40DA-9F09-674CB6C24E40}"/>
              </a:ext>
            </a:extLst>
          </p:cNvPr>
          <p:cNvCxnSpPr>
            <a:endCxn id="13" idx="1"/>
          </p:cNvCxnSpPr>
          <p:nvPr/>
        </p:nvCxnSpPr>
        <p:spPr>
          <a:xfrm>
            <a:off x="2196807" y="2561784"/>
            <a:ext cx="710829" cy="11338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61E8721E-55CA-40DA-9F09-674CB6C24E40}"/>
              </a:ext>
            </a:extLst>
          </p:cNvPr>
          <p:cNvCxnSpPr>
            <a:stCxn id="14" idx="3"/>
          </p:cNvCxnSpPr>
          <p:nvPr/>
        </p:nvCxnSpPr>
        <p:spPr>
          <a:xfrm flipV="1">
            <a:off x="2176827" y="3847997"/>
            <a:ext cx="703228" cy="9276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61E8721E-55CA-40DA-9F09-674CB6C24E40}"/>
              </a:ext>
            </a:extLst>
          </p:cNvPr>
          <p:cNvCxnSpPr/>
          <p:nvPr/>
        </p:nvCxnSpPr>
        <p:spPr>
          <a:xfrm flipV="1">
            <a:off x="5490619" y="4608705"/>
            <a:ext cx="60538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61E8721E-55CA-40DA-9F09-674CB6C24E40}"/>
              </a:ext>
            </a:extLst>
          </p:cNvPr>
          <p:cNvCxnSpPr/>
          <p:nvPr/>
        </p:nvCxnSpPr>
        <p:spPr>
          <a:xfrm>
            <a:off x="3689200" y="4221428"/>
            <a:ext cx="0" cy="7745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61E8721E-55CA-40DA-9F09-674CB6C24E40}"/>
              </a:ext>
            </a:extLst>
          </p:cNvPr>
          <p:cNvCxnSpPr/>
          <p:nvPr/>
        </p:nvCxnSpPr>
        <p:spPr>
          <a:xfrm flipV="1">
            <a:off x="4223798" y="4221428"/>
            <a:ext cx="1664" cy="7745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a:stCxn id="13" idx="3"/>
          </p:cNvCxnSpPr>
          <p:nvPr/>
        </p:nvCxnSpPr>
        <p:spPr>
          <a:xfrm>
            <a:off x="5044901" y="3695598"/>
            <a:ext cx="445718" cy="913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H="1">
            <a:off x="5062561" y="4608705"/>
            <a:ext cx="452285" cy="913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61E8721E-55CA-40DA-9F09-674CB6C24E40}"/>
              </a:ext>
            </a:extLst>
          </p:cNvPr>
          <p:cNvCxnSpPr/>
          <p:nvPr/>
        </p:nvCxnSpPr>
        <p:spPr>
          <a:xfrm>
            <a:off x="8289890" y="4598915"/>
            <a:ext cx="1084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雲形吹き出し 58"/>
          <p:cNvSpPr/>
          <p:nvPr/>
        </p:nvSpPr>
        <p:spPr>
          <a:xfrm>
            <a:off x="6548574" y="2089348"/>
            <a:ext cx="2536827" cy="1389396"/>
          </a:xfrm>
          <a:prstGeom prst="cloudCallout">
            <a:avLst>
              <a:gd name="adj1" fmla="val -20833"/>
              <a:gd name="adj2" fmla="val 7183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rPr>
              <a:t>売る前提の購買</a:t>
            </a:r>
          </a:p>
        </p:txBody>
      </p:sp>
      <p:sp>
        <p:nvSpPr>
          <p:cNvPr id="61" name="雲形吹き出し 60"/>
          <p:cNvSpPr/>
          <p:nvPr/>
        </p:nvSpPr>
        <p:spPr>
          <a:xfrm>
            <a:off x="6837762" y="5352947"/>
            <a:ext cx="2536827" cy="1389396"/>
          </a:xfrm>
          <a:prstGeom prst="cloudCallout">
            <a:avLst>
              <a:gd name="adj1" fmla="val -35496"/>
              <a:gd name="adj2" fmla="val -6091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0070C0"/>
                </a:solidFill>
              </a:rPr>
              <a:t>廃棄行動</a:t>
            </a:r>
          </a:p>
        </p:txBody>
      </p:sp>
    </p:spTree>
    <p:extLst>
      <p:ext uri="{BB962C8B-B14F-4D97-AF65-F5344CB8AC3E}">
        <p14:creationId xmlns:p14="http://schemas.microsoft.com/office/powerpoint/2010/main" val="3041168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57F1E4F-1CFF-5643-939E-217C01CDF565}" type="slidenum">
              <a:rPr lang="en-US" smtClean="0">
                <a:solidFill>
                  <a:srgbClr val="3D3D3D"/>
                </a:solidFill>
              </a:rPr>
              <a:pPr/>
              <a:t>2</a:t>
            </a:fld>
            <a:endParaRPr lang="en-US" dirty="0">
              <a:solidFill>
                <a:srgbClr val="3D3D3D"/>
              </a:solidFill>
            </a:endParaRPr>
          </a:p>
        </p:txBody>
      </p:sp>
      <p:sp>
        <p:nvSpPr>
          <p:cNvPr id="7" name="正方形/長方形 6"/>
          <p:cNvSpPr/>
          <p:nvPr/>
        </p:nvSpPr>
        <p:spPr>
          <a:xfrm>
            <a:off x="478303" y="745588"/>
            <a:ext cx="3643532" cy="5894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sp>
        <p:nvSpPr>
          <p:cNvPr id="8" name="テキスト ボックス 7"/>
          <p:cNvSpPr txBox="1"/>
          <p:nvPr/>
        </p:nvSpPr>
        <p:spPr>
          <a:xfrm>
            <a:off x="1308297" y="1892496"/>
            <a:ext cx="1983544" cy="646331"/>
          </a:xfrm>
          <a:prstGeom prst="rect">
            <a:avLst/>
          </a:prstGeom>
          <a:noFill/>
        </p:spPr>
        <p:txBody>
          <a:bodyPr wrap="square" rtlCol="0">
            <a:spAutoFit/>
          </a:bodyPr>
          <a:lstStyle/>
          <a:p>
            <a:pPr algn="ctr"/>
            <a:r>
              <a:rPr kumimoji="1" lang="ja-JP" altLang="en-US" sz="3600" dirty="0">
                <a:solidFill>
                  <a:prstClr val="white"/>
                </a:solidFill>
              </a:rPr>
              <a:t>目次</a:t>
            </a:r>
          </a:p>
        </p:txBody>
      </p:sp>
      <p:sp>
        <p:nvSpPr>
          <p:cNvPr id="14" name="テキスト ボックス 13"/>
          <p:cNvSpPr txBox="1"/>
          <p:nvPr/>
        </p:nvSpPr>
        <p:spPr>
          <a:xfrm>
            <a:off x="4642339" y="1061279"/>
            <a:ext cx="4712677" cy="5262979"/>
          </a:xfrm>
          <a:prstGeom prst="rect">
            <a:avLst/>
          </a:prstGeom>
          <a:noFill/>
        </p:spPr>
        <p:txBody>
          <a:bodyPr wrap="square" rtlCol="0">
            <a:spAutoFit/>
          </a:bodyPr>
          <a:lstStyle/>
          <a:p>
            <a:pPr marL="342900" indent="-342900">
              <a:lnSpc>
                <a:spcPct val="200000"/>
              </a:lnSpc>
              <a:buFont typeface="+mj-lt"/>
              <a:buAutoNum type="arabicPeriod"/>
            </a:pPr>
            <a:r>
              <a:rPr kumimoji="1" lang="ja-JP" altLang="en-US" sz="2400" dirty="0">
                <a:solidFill>
                  <a:prstClr val="black">
                    <a:lumMod val="75000"/>
                    <a:lumOff val="25000"/>
                  </a:prstClr>
                </a:solidFill>
              </a:rPr>
              <a:t>現状分析</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問題意識</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研究目的</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仮説導出</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仮説</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今後の課題・方向性</a:t>
            </a:r>
            <a:endParaRPr kumimoji="1" lang="en-US" altLang="ja-JP" sz="2400" dirty="0">
              <a:solidFill>
                <a:prstClr val="black">
                  <a:lumMod val="75000"/>
                  <a:lumOff val="25000"/>
                </a:prstClr>
              </a:solidFill>
            </a:endParaRPr>
          </a:p>
          <a:p>
            <a:pPr marL="342900" indent="-342900">
              <a:lnSpc>
                <a:spcPct val="200000"/>
              </a:lnSpc>
              <a:buFont typeface="+mj-lt"/>
              <a:buAutoNum type="arabicPeriod"/>
            </a:pPr>
            <a:r>
              <a:rPr kumimoji="1" lang="ja-JP" altLang="en-US" sz="2400" dirty="0">
                <a:solidFill>
                  <a:prstClr val="black">
                    <a:lumMod val="75000"/>
                    <a:lumOff val="25000"/>
                  </a:prstClr>
                </a:solidFill>
              </a:rPr>
              <a:t>参考文献</a:t>
            </a:r>
            <a:endParaRPr kumimoji="1" lang="en-US" altLang="ja-JP" sz="2400" dirty="0">
              <a:solidFill>
                <a:prstClr val="black">
                  <a:lumMod val="75000"/>
                  <a:lumOff val="25000"/>
                </a:prstClr>
              </a:solidFill>
            </a:endParaRPr>
          </a:p>
        </p:txBody>
      </p:sp>
    </p:spTree>
    <p:extLst>
      <p:ext uri="{BB962C8B-B14F-4D97-AF65-F5344CB8AC3E}">
        <p14:creationId xmlns:p14="http://schemas.microsoft.com/office/powerpoint/2010/main" val="28189907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65AE30B-CD5D-4F35-951D-52ACF4011ECC}"/>
              </a:ext>
            </a:extLst>
          </p:cNvPr>
          <p:cNvSpPr>
            <a:spLocks noGrp="1"/>
          </p:cNvSpPr>
          <p:nvPr>
            <p:ph type="title"/>
          </p:nvPr>
        </p:nvSpPr>
        <p:spPr>
          <a:xfrm>
            <a:off x="681912" y="689902"/>
            <a:ext cx="11029616" cy="988332"/>
          </a:xfrm>
        </p:spPr>
        <p:txBody>
          <a:bodyPr>
            <a:normAutofit/>
          </a:bodyPr>
          <a:lstStyle/>
          <a:p>
            <a:r>
              <a:rPr kumimoji="1" lang="ja-JP" altLang="en-US" sz="3200" dirty="0"/>
              <a:t>問題意識・研究目的</a:t>
            </a:r>
          </a:p>
        </p:txBody>
      </p:sp>
      <p:sp>
        <p:nvSpPr>
          <p:cNvPr id="7" name="スライド番号プレースホルダー 3">
            <a:extLst>
              <a:ext uri="{FF2B5EF4-FFF2-40B4-BE49-F238E27FC236}">
                <a16:creationId xmlns:a16="http://schemas.microsoft.com/office/drawing/2014/main" id="{AE831ACB-28EA-4691-8E33-EB3445C771FE}"/>
              </a:ext>
            </a:extLst>
          </p:cNvPr>
          <p:cNvSpPr txBox="1">
            <a:spLocks/>
          </p:cNvSpPr>
          <p:nvPr/>
        </p:nvSpPr>
        <p:spPr>
          <a:xfrm>
            <a:off x="10650229" y="117083"/>
            <a:ext cx="1052508" cy="360799"/>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57F1E4F-1CFF-5643-939E-217C01CDF565}" type="slidenum">
              <a:rPr lang="en-US" sz="1800" smtClean="0">
                <a:solidFill>
                  <a:srgbClr val="3D3D3D"/>
                </a:solidFill>
              </a:rPr>
              <a:pPr/>
              <a:t>20</a:t>
            </a:fld>
            <a:endParaRPr lang="en-US" dirty="0">
              <a:solidFill>
                <a:srgbClr val="3D3D3D"/>
              </a:solidFill>
            </a:endParaRPr>
          </a:p>
        </p:txBody>
      </p:sp>
      <p:sp>
        <p:nvSpPr>
          <p:cNvPr id="6" name="テキスト ボックス 5">
            <a:extLst>
              <a:ext uri="{FF2B5EF4-FFF2-40B4-BE49-F238E27FC236}">
                <a16:creationId xmlns:a16="http://schemas.microsoft.com/office/drawing/2014/main" id="{E1C6B1AE-69E1-45DC-A9A7-80520601F62C}"/>
              </a:ext>
            </a:extLst>
          </p:cNvPr>
          <p:cNvSpPr txBox="1"/>
          <p:nvPr/>
        </p:nvSpPr>
        <p:spPr>
          <a:xfrm>
            <a:off x="3178368" y="2612236"/>
            <a:ext cx="7812759" cy="1304396"/>
          </a:xfrm>
          <a:prstGeom prst="rect">
            <a:avLst/>
          </a:prstGeom>
          <a:noFill/>
        </p:spPr>
        <p:txBody>
          <a:bodyPr wrap="square" rtlCol="0" anchor="t">
            <a:spAutoFit/>
          </a:bodyPr>
          <a:lstStyle/>
          <a:p>
            <a:pPr algn="ctr">
              <a:lnSpc>
                <a:spcPct val="150000"/>
              </a:lnSpc>
            </a:pPr>
            <a:r>
              <a:rPr lang="ja-JP" altLang="en-US" sz="2800" dirty="0">
                <a:solidFill>
                  <a:prstClr val="black">
                    <a:lumMod val="75000"/>
                    <a:lumOff val="25000"/>
                  </a:prstClr>
                </a:solidFill>
              </a:rPr>
              <a:t>フリマアプリは、ユーザーの購買意思決定に</a:t>
            </a:r>
            <a:endParaRPr lang="en-US" altLang="ja-JP" sz="2800" dirty="0">
              <a:solidFill>
                <a:prstClr val="black">
                  <a:lumMod val="75000"/>
                  <a:lumOff val="25000"/>
                </a:prstClr>
              </a:solidFill>
            </a:endParaRPr>
          </a:p>
          <a:p>
            <a:pPr algn="ctr">
              <a:lnSpc>
                <a:spcPct val="150000"/>
              </a:lnSpc>
            </a:pPr>
            <a:r>
              <a:rPr lang="ja-JP" altLang="en-US" sz="2800" dirty="0">
                <a:solidFill>
                  <a:prstClr val="black">
                    <a:lumMod val="75000"/>
                    <a:lumOff val="25000"/>
                  </a:prstClr>
                </a:solidFill>
              </a:rPr>
              <a:t>何らかの影響を与えているのではないか。</a:t>
            </a:r>
            <a:endParaRPr lang="en-US" altLang="ja-JP" sz="2800" dirty="0">
              <a:solidFill>
                <a:prstClr val="black">
                  <a:lumMod val="75000"/>
                  <a:lumOff val="25000"/>
                </a:prstClr>
              </a:solidFill>
            </a:endParaRPr>
          </a:p>
        </p:txBody>
      </p:sp>
      <p:sp>
        <p:nvSpPr>
          <p:cNvPr id="8" name="テキスト ボックス 7">
            <a:extLst>
              <a:ext uri="{FF2B5EF4-FFF2-40B4-BE49-F238E27FC236}">
                <a16:creationId xmlns:a16="http://schemas.microsoft.com/office/drawing/2014/main" id="{E245B372-CFF0-4D76-96CA-A8113515B507}"/>
              </a:ext>
            </a:extLst>
          </p:cNvPr>
          <p:cNvSpPr txBox="1"/>
          <p:nvPr/>
        </p:nvSpPr>
        <p:spPr>
          <a:xfrm>
            <a:off x="3177915" y="4850633"/>
            <a:ext cx="8125736" cy="1304396"/>
          </a:xfrm>
          <a:prstGeom prst="rect">
            <a:avLst/>
          </a:prstGeom>
          <a:noFill/>
        </p:spPr>
        <p:txBody>
          <a:bodyPr wrap="square" rtlCol="0" anchor="t">
            <a:spAutoFit/>
          </a:bodyPr>
          <a:lstStyle/>
          <a:p>
            <a:pPr algn="ctr">
              <a:lnSpc>
                <a:spcPct val="150000"/>
              </a:lnSpc>
            </a:pPr>
            <a:r>
              <a:rPr kumimoji="1" lang="ja-JP" altLang="en-US" sz="2800" dirty="0">
                <a:solidFill>
                  <a:prstClr val="black">
                    <a:lumMod val="75000"/>
                    <a:lumOff val="25000"/>
                  </a:prstClr>
                </a:solidFill>
              </a:rPr>
              <a:t>ユーザーが購買意思決定</a:t>
            </a:r>
            <a:r>
              <a:rPr lang="ja-JP" altLang="en-US" sz="2800" dirty="0">
                <a:solidFill>
                  <a:prstClr val="black">
                    <a:lumMod val="75000"/>
                    <a:lumOff val="25000"/>
                  </a:prstClr>
                </a:solidFill>
                <a:latin typeface="HGｺﾞｼｯｸE"/>
              </a:rPr>
              <a:t>を</a:t>
            </a:r>
            <a:r>
              <a:rPr kumimoji="1" lang="ja-JP" altLang="en-US" sz="2800" dirty="0">
                <a:solidFill>
                  <a:prstClr val="black">
                    <a:lumMod val="75000"/>
                    <a:lumOff val="25000"/>
                  </a:prstClr>
                </a:solidFill>
              </a:rPr>
              <a:t>行う際</a:t>
            </a:r>
            <a:r>
              <a:rPr lang="ja-JP" altLang="en-US" sz="2800" dirty="0">
                <a:solidFill>
                  <a:prstClr val="black">
                    <a:lumMod val="75000"/>
                    <a:lumOff val="25000"/>
                  </a:prstClr>
                </a:solidFill>
                <a:latin typeface="HGｺﾞｼｯｸE"/>
              </a:rPr>
              <a:t>に、</a:t>
            </a:r>
            <a:endParaRPr lang="ja-JP" altLang="en-US" sz="2800" dirty="0">
              <a:solidFill>
                <a:prstClr val="black">
                  <a:lumMod val="75000"/>
                  <a:lumOff val="25000"/>
                </a:prstClr>
              </a:solidFill>
            </a:endParaRPr>
          </a:p>
          <a:p>
            <a:pPr algn="ctr">
              <a:lnSpc>
                <a:spcPct val="150000"/>
              </a:lnSpc>
            </a:pPr>
            <a:r>
              <a:rPr kumimoji="1" lang="ja-JP" altLang="en-US" sz="2800" dirty="0">
                <a:solidFill>
                  <a:prstClr val="black">
                    <a:lumMod val="75000"/>
                    <a:lumOff val="25000"/>
                  </a:prstClr>
                </a:solidFill>
              </a:rPr>
              <a:t>フリマアプリが与えている影響を明らかにする。</a:t>
            </a:r>
            <a:endParaRPr lang="en-US" altLang="ja-JP" sz="2800" dirty="0">
              <a:solidFill>
                <a:prstClr val="black">
                  <a:lumMod val="75000"/>
                  <a:lumOff val="25000"/>
                </a:prstClr>
              </a:solidFill>
            </a:endParaRPr>
          </a:p>
        </p:txBody>
      </p:sp>
      <p:sp>
        <p:nvSpPr>
          <p:cNvPr id="2" name="テキスト ボックス 1">
            <a:extLst>
              <a:ext uri="{FF2B5EF4-FFF2-40B4-BE49-F238E27FC236}">
                <a16:creationId xmlns:a16="http://schemas.microsoft.com/office/drawing/2014/main" id="{137DE516-0E70-4D6B-A3AF-3BDA21D9B079}"/>
              </a:ext>
            </a:extLst>
          </p:cNvPr>
          <p:cNvSpPr txBox="1"/>
          <p:nvPr/>
        </p:nvSpPr>
        <p:spPr>
          <a:xfrm>
            <a:off x="887896" y="2972046"/>
            <a:ext cx="3060650" cy="584775"/>
          </a:xfrm>
          <a:prstGeom prst="rect">
            <a:avLst/>
          </a:prstGeom>
          <a:noFill/>
        </p:spPr>
        <p:txBody>
          <a:bodyPr wrap="square" rtlCol="0">
            <a:spAutoFit/>
          </a:bodyPr>
          <a:lstStyle/>
          <a:p>
            <a:r>
              <a:rPr kumimoji="1" lang="ja-JP" altLang="en-US" sz="3200" dirty="0">
                <a:solidFill>
                  <a:prstClr val="black"/>
                </a:solidFill>
              </a:rPr>
              <a:t>問題意識</a:t>
            </a:r>
          </a:p>
        </p:txBody>
      </p:sp>
      <p:sp>
        <p:nvSpPr>
          <p:cNvPr id="9" name="テキスト ボックス 8">
            <a:extLst>
              <a:ext uri="{FF2B5EF4-FFF2-40B4-BE49-F238E27FC236}">
                <a16:creationId xmlns:a16="http://schemas.microsoft.com/office/drawing/2014/main" id="{B75A1C0B-9BE0-4392-93BF-65881AD110C8}"/>
              </a:ext>
            </a:extLst>
          </p:cNvPr>
          <p:cNvSpPr txBox="1"/>
          <p:nvPr/>
        </p:nvSpPr>
        <p:spPr>
          <a:xfrm>
            <a:off x="887896" y="5210444"/>
            <a:ext cx="3060650" cy="584775"/>
          </a:xfrm>
          <a:prstGeom prst="rect">
            <a:avLst/>
          </a:prstGeom>
          <a:noFill/>
        </p:spPr>
        <p:txBody>
          <a:bodyPr wrap="square" rtlCol="0">
            <a:spAutoFit/>
          </a:bodyPr>
          <a:lstStyle/>
          <a:p>
            <a:r>
              <a:rPr kumimoji="1" lang="ja-JP" altLang="en-US" sz="3200" dirty="0">
                <a:solidFill>
                  <a:prstClr val="black"/>
                </a:solidFill>
              </a:rPr>
              <a:t>研究目的</a:t>
            </a:r>
          </a:p>
        </p:txBody>
      </p:sp>
    </p:spTree>
    <p:extLst>
      <p:ext uri="{BB962C8B-B14F-4D97-AF65-F5344CB8AC3E}">
        <p14:creationId xmlns:p14="http://schemas.microsoft.com/office/powerpoint/2010/main" val="2604283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normAutofit/>
          </a:bodyPr>
          <a:lstStyle/>
          <a:p>
            <a:pPr marL="0" indent="0" algn="ctr">
              <a:lnSpc>
                <a:spcPct val="150000"/>
              </a:lnSpc>
              <a:buNone/>
            </a:pPr>
            <a:r>
              <a:rPr kumimoji="1" lang="ja-JP" altLang="en-US" sz="2400" dirty="0"/>
              <a:t>フリマアプリと深い関わりがあるのは </a:t>
            </a:r>
            <a:r>
              <a:rPr kumimoji="1" lang="en-US" altLang="ja-JP" sz="2400" dirty="0"/>
              <a:t>10</a:t>
            </a:r>
            <a:r>
              <a:rPr kumimoji="1" lang="ja-JP" altLang="en-US" sz="2400" dirty="0"/>
              <a:t>代～</a:t>
            </a:r>
            <a:r>
              <a:rPr kumimoji="1" lang="en-US" altLang="ja-JP" sz="2400" dirty="0"/>
              <a:t>20</a:t>
            </a:r>
            <a:r>
              <a:rPr kumimoji="1" lang="ja-JP" altLang="en-US" sz="2400" dirty="0"/>
              <a:t>代の男女</a:t>
            </a:r>
            <a:endParaRPr kumimoji="1" lang="en-US" altLang="ja-JP" sz="2400" dirty="0"/>
          </a:p>
          <a:p>
            <a:pPr marL="0" indent="0" algn="ctr">
              <a:lnSpc>
                <a:spcPct val="150000"/>
              </a:lnSpc>
              <a:buNone/>
            </a:pPr>
            <a:endParaRPr lang="en-US" altLang="ja-JP" sz="2400" dirty="0"/>
          </a:p>
          <a:p>
            <a:pPr marL="0" indent="0" algn="ctr">
              <a:lnSpc>
                <a:spcPct val="150000"/>
              </a:lnSpc>
              <a:buNone/>
            </a:pPr>
            <a:r>
              <a:rPr kumimoji="1" lang="ja-JP" altLang="en-US" sz="2400" dirty="0"/>
              <a:t>今後の研究対象を</a:t>
            </a:r>
            <a:r>
              <a:rPr kumimoji="1" lang="en-US" altLang="ja-JP" sz="2400" dirty="0"/>
              <a:t>10</a:t>
            </a:r>
            <a:r>
              <a:rPr kumimoji="1" lang="ja-JP" altLang="en-US" sz="2400" dirty="0"/>
              <a:t>代～</a:t>
            </a:r>
            <a:r>
              <a:rPr kumimoji="1" lang="en-US" altLang="ja-JP" sz="2400" dirty="0"/>
              <a:t>20</a:t>
            </a:r>
            <a:r>
              <a:rPr kumimoji="1" lang="ja-JP" altLang="en-US" sz="2400" dirty="0"/>
              <a:t>代の男女へ</a:t>
            </a:r>
          </a:p>
        </p:txBody>
      </p:sp>
      <p:sp>
        <p:nvSpPr>
          <p:cNvPr id="4" name="スライド番号プレースホルダー 3"/>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21</a:t>
            </a:fld>
            <a:endParaRPr lang="en-US" dirty="0">
              <a:solidFill>
                <a:prstClr val="black">
                  <a:lumMod val="65000"/>
                  <a:lumOff val="35000"/>
                </a:prstClr>
              </a:solidFill>
            </a:endParaRPr>
          </a:p>
        </p:txBody>
      </p:sp>
      <p:sp>
        <p:nvSpPr>
          <p:cNvPr id="5" name="矢印: 下 4">
            <a:extLst>
              <a:ext uri="{FF2B5EF4-FFF2-40B4-BE49-F238E27FC236}">
                <a16:creationId xmlns:a16="http://schemas.microsoft.com/office/drawing/2014/main" id="{D9820CCB-0A5F-4BB9-A628-03E4A3C9C247}"/>
              </a:ext>
            </a:extLst>
          </p:cNvPr>
          <p:cNvSpPr/>
          <p:nvPr/>
        </p:nvSpPr>
        <p:spPr>
          <a:xfrm>
            <a:off x="5633884" y="3849329"/>
            <a:ext cx="722671" cy="471948"/>
          </a:xfrm>
          <a:prstGeom prst="downArrow">
            <a:avLst/>
          </a:prstGeom>
          <a:solidFill>
            <a:schemeClr val="accent2">
              <a:lumMod val="40000"/>
              <a:lumOff val="6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pic>
        <p:nvPicPr>
          <p:cNvPr id="9" name="図 8">
            <a:extLst>
              <a:ext uri="{FF2B5EF4-FFF2-40B4-BE49-F238E27FC236}">
                <a16:creationId xmlns:a16="http://schemas.microsoft.com/office/drawing/2014/main" id="{90845910-E252-4D26-9BAC-78326448D801}"/>
              </a:ext>
            </a:extLst>
          </p:cNvPr>
          <p:cNvPicPr>
            <a:picLocks noChangeAspect="1"/>
          </p:cNvPicPr>
          <p:nvPr/>
        </p:nvPicPr>
        <p:blipFill>
          <a:blip r:embed="rId2"/>
          <a:stretch>
            <a:fillRect/>
          </a:stretch>
        </p:blipFill>
        <p:spPr>
          <a:xfrm>
            <a:off x="811161" y="4663244"/>
            <a:ext cx="2224253" cy="2224253"/>
          </a:xfrm>
          <a:prstGeom prst="rect">
            <a:avLst/>
          </a:prstGeom>
        </p:spPr>
      </p:pic>
      <p:pic>
        <p:nvPicPr>
          <p:cNvPr id="13" name="図 12">
            <a:extLst>
              <a:ext uri="{FF2B5EF4-FFF2-40B4-BE49-F238E27FC236}">
                <a16:creationId xmlns:a16="http://schemas.microsoft.com/office/drawing/2014/main" id="{61B6EF7E-506C-4F95-8023-BB2592CF2F0C}"/>
              </a:ext>
            </a:extLst>
          </p:cNvPr>
          <p:cNvPicPr>
            <a:picLocks noChangeAspect="1"/>
          </p:cNvPicPr>
          <p:nvPr/>
        </p:nvPicPr>
        <p:blipFill>
          <a:blip r:embed="rId3"/>
          <a:stretch>
            <a:fillRect/>
          </a:stretch>
        </p:blipFill>
        <p:spPr>
          <a:xfrm>
            <a:off x="8421329" y="4788563"/>
            <a:ext cx="3673221" cy="2468405"/>
          </a:xfrm>
          <a:prstGeom prst="rect">
            <a:avLst/>
          </a:prstGeom>
        </p:spPr>
      </p:pic>
      <p:sp>
        <p:nvSpPr>
          <p:cNvPr id="14" name="タイトル 13">
            <a:extLst>
              <a:ext uri="{FF2B5EF4-FFF2-40B4-BE49-F238E27FC236}">
                <a16:creationId xmlns:a16="http://schemas.microsoft.com/office/drawing/2014/main" id="{5E8614B7-4EDE-445B-9C6C-0948B72CB311}"/>
              </a:ext>
            </a:extLst>
          </p:cNvPr>
          <p:cNvSpPr txBox="1">
            <a:spLocks noGrp="1"/>
          </p:cNvSpPr>
          <p:nvPr>
            <p:ph type="title"/>
          </p:nvPr>
        </p:nvSpPr>
        <p:spPr>
          <a:xfrm>
            <a:off x="581025" y="701675"/>
            <a:ext cx="11029950" cy="400110"/>
          </a:xfrm>
          <a:prstGeom prst="rect">
            <a:avLst/>
          </a:prstGeom>
          <a:noFill/>
        </p:spPr>
        <p:txBody>
          <a:bodyPr wrap="square" rtlCol="0" anchor="t">
            <a:spAutoFit/>
          </a:bodyPr>
          <a:lstStyle/>
          <a:p>
            <a:pPr>
              <a:defRPr/>
            </a:pPr>
            <a:r>
              <a:rPr lang="ja-JP" altLang="en-US" sz="2000" dirty="0">
                <a:solidFill>
                  <a:prstClr val="white"/>
                </a:solidFill>
                <a:latin typeface="Gill Sans MT" panose="020B0502020104020203"/>
                <a:ea typeface="HGｺﾞｼｯｸE" panose="020B0909000000000000" pitchFamily="49" charset="-128"/>
              </a:rPr>
              <a:t>研究対象</a:t>
            </a:r>
            <a:endParaRPr lang="ja-JP" altLang="en-US" sz="2000" dirty="0">
              <a:solidFill>
                <a:prstClr val="white"/>
              </a:solidFill>
              <a:latin typeface="HGｺﾞｼｯｸE"/>
              <a:ea typeface="HGｺﾞｼｯｸE" panose="020B0909000000000000" pitchFamily="49" charset="-128"/>
            </a:endParaRPr>
          </a:p>
        </p:txBody>
      </p:sp>
      <p:sp>
        <p:nvSpPr>
          <p:cNvPr id="15" name="タイトル 1">
            <a:extLst>
              <a:ext uri="{FF2B5EF4-FFF2-40B4-BE49-F238E27FC236}">
                <a16:creationId xmlns:a16="http://schemas.microsoft.com/office/drawing/2014/main" id="{F4AC68A9-48B3-4139-8714-AC635CB43CF0}"/>
              </a:ext>
            </a:extLst>
          </p:cNvPr>
          <p:cNvSpPr txBox="1">
            <a:spLocks/>
          </p:cNvSpPr>
          <p:nvPr/>
        </p:nvSpPr>
        <p:spPr>
          <a:xfrm>
            <a:off x="581192" y="1132994"/>
            <a:ext cx="7661660" cy="535376"/>
          </a:xfrm>
          <a:prstGeom prst="rect">
            <a:avLst/>
          </a:prstGeom>
        </p:spPr>
        <p:txBody>
          <a:bodyPr vert="horz" lIns="91440" tIns="45720" rIns="91440" bIns="45720" rtlCol="0" anchor="b">
            <a:normAutofit/>
          </a:bodyPr>
          <a:lst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a:solidFill>
                  <a:prstClr val="white"/>
                </a:solidFill>
              </a:rPr>
              <a:t>消費者の価値変容</a:t>
            </a:r>
          </a:p>
        </p:txBody>
      </p:sp>
    </p:spTree>
    <p:extLst>
      <p:ext uri="{BB962C8B-B14F-4D97-AF65-F5344CB8AC3E}">
        <p14:creationId xmlns:p14="http://schemas.microsoft.com/office/powerpoint/2010/main" val="2562808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DDFD8939-1257-48B6-A412-48D53CECB83A}"/>
              </a:ext>
            </a:extLst>
          </p:cNvPr>
          <p:cNvSpPr txBox="1"/>
          <p:nvPr/>
        </p:nvSpPr>
        <p:spPr>
          <a:xfrm>
            <a:off x="8072697" y="5026764"/>
            <a:ext cx="4605415" cy="1138773"/>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dirty="0">
                <a:solidFill>
                  <a:srgbClr val="FF9966"/>
                </a:solidFill>
              </a:rPr>
              <a:t>■</a:t>
            </a:r>
            <a:r>
              <a:rPr lang="ja-JP" altLang="en-US" sz="1400" dirty="0">
                <a:solidFill>
                  <a:srgbClr val="3F3F3F"/>
                </a:solidFill>
              </a:rPr>
              <a:t>現在利用している</a:t>
            </a:r>
            <a:endParaRPr lang="en-US" altLang="ja-JP" sz="1400" dirty="0">
              <a:solidFill>
                <a:srgbClr val="3F3F3F"/>
              </a:solidFill>
            </a:endParaRPr>
          </a:p>
          <a:p>
            <a:r>
              <a:rPr lang="ja-JP" altLang="en-US" sz="1400" dirty="0">
                <a:solidFill>
                  <a:srgbClr val="F1CBB1"/>
                </a:solidFill>
              </a:rPr>
              <a:t>■</a:t>
            </a:r>
            <a:r>
              <a:rPr lang="ja-JP" altLang="en-US" sz="1400" dirty="0">
                <a:solidFill>
                  <a:srgbClr val="3F3F3F"/>
                </a:solidFill>
              </a:rPr>
              <a:t>以前利用していたが、今は利用していない</a:t>
            </a:r>
            <a:endParaRPr lang="en-US" sz="1400" dirty="0">
              <a:solidFill>
                <a:srgbClr val="3F3F3F"/>
              </a:solidFill>
              <a:latin typeface="HGｺﾞｼｯｸE"/>
              <a:ea typeface="HGｺﾞｼｯｸE"/>
            </a:endParaRPr>
          </a:p>
          <a:p>
            <a:r>
              <a:rPr lang="ja-JP" altLang="en-US" sz="1400" dirty="0">
                <a:solidFill>
                  <a:srgbClr val="92D050"/>
                </a:solidFill>
              </a:rPr>
              <a:t>■</a:t>
            </a:r>
            <a:r>
              <a:rPr lang="ja-JP" altLang="en-US" sz="1400" dirty="0">
                <a:solidFill>
                  <a:srgbClr val="3F3F3F"/>
                </a:solidFill>
              </a:rPr>
              <a:t>知っているが、利用したことはない</a:t>
            </a:r>
            <a:endParaRPr lang="en-US" altLang="ja-JP" sz="1400" dirty="0">
              <a:solidFill>
                <a:srgbClr val="3F3F3F"/>
              </a:solidFill>
            </a:endParaRPr>
          </a:p>
          <a:p>
            <a:r>
              <a:rPr lang="ja-JP" altLang="en-US" sz="1400" dirty="0">
                <a:solidFill>
                  <a:srgbClr val="9EECDB"/>
                </a:solidFill>
              </a:rPr>
              <a:t>■</a:t>
            </a:r>
            <a:r>
              <a:rPr lang="ja-JP" altLang="en-US" sz="1400" dirty="0">
                <a:solidFill>
                  <a:srgbClr val="3F3F3F"/>
                </a:solidFill>
              </a:rPr>
              <a:t>知らない</a:t>
            </a:r>
            <a:endParaRPr lang="ja-JP" altLang="en-US" sz="1400" dirty="0">
              <a:solidFill>
                <a:srgbClr val="3F3F3F"/>
              </a:solidFill>
              <a:latin typeface="HGｺﾞｼｯｸE"/>
            </a:endParaRPr>
          </a:p>
          <a:p>
            <a:endParaRPr lang="ja-JP" altLang="en-US" sz="1200" dirty="0">
              <a:solidFill>
                <a:srgbClr val="3F3F3F"/>
              </a:solidFill>
              <a:latin typeface="HGｺﾞｼｯｸE"/>
            </a:endParaRPr>
          </a:p>
        </p:txBody>
      </p:sp>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3"/>
            <a:ext cx="9171282" cy="535376"/>
          </a:xfrm>
        </p:spPr>
        <p:txBody>
          <a:bodyPr>
            <a:normAutofit/>
          </a:bodyPr>
          <a:lstStyle/>
          <a:p>
            <a:r>
              <a:rPr lang="ja-JP" altLang="en-US">
                <a:latin typeface="HGｺﾞｼｯｸE"/>
                <a:ea typeface="HGｺﾞｼｯｸE"/>
              </a:rPr>
              <a:t>日本におけるフリマアプリの認知・利用率</a:t>
            </a:r>
            <a:r>
              <a:rPr lang="ja-JP" altLang="en-US" dirty="0">
                <a:ea typeface="HGｺﾞｼｯｸE"/>
              </a:rPr>
              <a:t>（n=15,000)</a:t>
            </a:r>
          </a:p>
        </p:txBody>
      </p:sp>
      <p:pic>
        <p:nvPicPr>
          <p:cNvPr id="8" name="コンテンツ プレースホルダー 7"/>
          <p:cNvPicPr>
            <a:picLocks noGrp="1" noChangeAspect="1"/>
          </p:cNvPicPr>
          <p:nvPr>
            <p:ph idx="1"/>
          </p:nvPr>
        </p:nvPicPr>
        <p:blipFill rotWithShape="1">
          <a:blip r:embed="rId3">
            <a:extLst>
              <a:ext uri="{28A0092B-C50C-407E-A947-70E740481C1C}">
                <a14:useLocalDpi xmlns:a14="http://schemas.microsoft.com/office/drawing/2010/main" val="0"/>
              </a:ext>
            </a:extLst>
          </a:blip>
          <a:srcRect l="28" b="6936"/>
          <a:stretch/>
        </p:blipFill>
        <p:spPr>
          <a:xfrm>
            <a:off x="634201" y="2078368"/>
            <a:ext cx="7111004" cy="4545983"/>
          </a:xfrm>
        </p:spPr>
      </p:pic>
      <p:sp>
        <p:nvSpPr>
          <p:cNvPr id="9" name="スライド番号プレースホルダー 8"/>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22</a:t>
            </a:fld>
            <a:endParaRPr lang="en-US" dirty="0">
              <a:solidFill>
                <a:prstClr val="black">
                  <a:lumMod val="65000"/>
                  <a:lumOff val="35000"/>
                </a:prstClr>
              </a:solidFill>
            </a:endParaRPr>
          </a:p>
        </p:txBody>
      </p:sp>
      <p:sp>
        <p:nvSpPr>
          <p:cNvPr id="18" name="スライド番号プレースホルダー 4">
            <a:extLst>
              <a:ext uri="{FF2B5EF4-FFF2-40B4-BE49-F238E27FC236}">
                <a16:creationId xmlns:a16="http://schemas.microsoft.com/office/drawing/2014/main" id="{EAFC5422-AEBB-45B0-B268-8C0229682F3B}"/>
              </a:ext>
            </a:extLst>
          </p:cNvPr>
          <p:cNvSpPr txBox="1">
            <a:spLocks/>
          </p:cNvSpPr>
          <p:nvPr/>
        </p:nvSpPr>
        <p:spPr>
          <a:xfrm>
            <a:off x="9756734" y="137533"/>
            <a:ext cx="1052508" cy="360799"/>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800" dirty="0">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nchor="t">
            <a:spAutoFit/>
          </a:bodyPr>
          <a:lstStyle/>
          <a:p>
            <a:pPr>
              <a:defRPr/>
            </a:pPr>
            <a:r>
              <a:rPr kumimoji="1" lang="ja-JP" altLang="en-US" sz="2000" dirty="0">
                <a:solidFill>
                  <a:prstClr val="white"/>
                </a:solidFill>
              </a:rPr>
              <a:t>研究対象について</a:t>
            </a:r>
            <a:endParaRPr lang="ja-JP" altLang="en-US" sz="2000" dirty="0">
              <a:solidFill>
                <a:prstClr val="white"/>
              </a:solidFill>
              <a:latin typeface="HGｺﾞｼｯｸE"/>
            </a:endParaRPr>
          </a:p>
        </p:txBody>
      </p:sp>
      <p:sp>
        <p:nvSpPr>
          <p:cNvPr id="15" name="テキスト ボックス 14"/>
          <p:cNvSpPr txBox="1"/>
          <p:nvPr/>
        </p:nvSpPr>
        <p:spPr>
          <a:xfrm>
            <a:off x="8604660" y="6166691"/>
            <a:ext cx="4788310" cy="461665"/>
          </a:xfrm>
          <a:prstGeom prst="rect">
            <a:avLst/>
          </a:prstGeom>
          <a:noFill/>
        </p:spPr>
        <p:txBody>
          <a:bodyPr wrap="square" rtlCol="0" anchor="t">
            <a:spAutoFit/>
          </a:bodyPr>
          <a:lstStyle/>
          <a:p>
            <a:pPr>
              <a:defRPr/>
            </a:pPr>
            <a:r>
              <a:rPr lang="en-US" altLang="ja-JP" sz="1200" dirty="0" err="1">
                <a:solidFill>
                  <a:prstClr val="black"/>
                </a:solidFill>
              </a:rPr>
              <a:t>市場調査メディアホノテ</a:t>
            </a:r>
            <a:endParaRPr kumimoji="1" lang="en-US" altLang="ja-JP" sz="1200" dirty="0">
              <a:solidFill>
                <a:prstClr val="black"/>
              </a:solidFill>
            </a:endParaRPr>
          </a:p>
          <a:p>
            <a:pPr>
              <a:defRPr/>
            </a:pPr>
            <a:r>
              <a:rPr kumimoji="1" lang="en-US" altLang="ja-JP" sz="1200" dirty="0">
                <a:solidFill>
                  <a:prstClr val="black"/>
                </a:solidFill>
              </a:rPr>
              <a:t>(https://honote.macromill.com/report/20170523/)</a:t>
            </a:r>
            <a:endParaRPr lang="ja-JP" altLang="en-US" sz="1200" dirty="0">
              <a:solidFill>
                <a:prstClr val="black"/>
              </a:solidFill>
              <a:latin typeface="HGｺﾞｼｯｸE"/>
            </a:endParaRPr>
          </a:p>
        </p:txBody>
      </p:sp>
      <p:sp>
        <p:nvSpPr>
          <p:cNvPr id="3" name="四角形: 角を丸くする 2">
            <a:extLst>
              <a:ext uri="{FF2B5EF4-FFF2-40B4-BE49-F238E27FC236}">
                <a16:creationId xmlns:a16="http://schemas.microsoft.com/office/drawing/2014/main" id="{222A5555-15CA-46F5-9DFB-0EDBCABF0FE8}"/>
              </a:ext>
            </a:extLst>
          </p:cNvPr>
          <p:cNvSpPr/>
          <p:nvPr/>
        </p:nvSpPr>
        <p:spPr>
          <a:xfrm>
            <a:off x="7870664" y="2250009"/>
            <a:ext cx="4120551" cy="2380891"/>
          </a:xfrm>
          <a:prstGeom prst="round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3200" dirty="0">
                <a:solidFill>
                  <a:prstClr val="black"/>
                </a:solidFill>
                <a:latin typeface="HGｺﾞｼｯｸE"/>
              </a:rPr>
              <a:t>【ユーザーの特性】</a:t>
            </a:r>
          </a:p>
          <a:p>
            <a:pPr algn="ctr"/>
            <a:r>
              <a:rPr lang="ja-JP" altLang="en-US" sz="3200" dirty="0">
                <a:solidFill>
                  <a:srgbClr val="FF0000"/>
                </a:solidFill>
              </a:rPr>
              <a:t>10～20代</a:t>
            </a:r>
            <a:r>
              <a:rPr lang="ja-JP" altLang="en-US" sz="3200" dirty="0">
                <a:solidFill>
                  <a:prstClr val="black"/>
                </a:solidFill>
                <a:latin typeface="HGｺﾞｼｯｸE"/>
              </a:rPr>
              <a:t>が多い</a:t>
            </a:r>
          </a:p>
        </p:txBody>
      </p:sp>
      <p:sp>
        <p:nvSpPr>
          <p:cNvPr id="6" name="テキスト ボックス 5">
            <a:extLst>
              <a:ext uri="{FF2B5EF4-FFF2-40B4-BE49-F238E27FC236}">
                <a16:creationId xmlns:a16="http://schemas.microsoft.com/office/drawing/2014/main" id="{D9A6664A-A796-4B8D-B14C-88103B674539}"/>
              </a:ext>
            </a:extLst>
          </p:cNvPr>
          <p:cNvSpPr txBox="1"/>
          <p:nvPr/>
        </p:nvSpPr>
        <p:spPr>
          <a:xfrm>
            <a:off x="4724400" y="3193211"/>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ja-JP" altLang="en-US">
              <a:solidFill>
                <a:prstClr val="black"/>
              </a:solidFill>
              <a:latin typeface="HGｺﾞｼｯｸE"/>
            </a:endParaRPr>
          </a:p>
        </p:txBody>
      </p:sp>
      <p:grpSp>
        <p:nvGrpSpPr>
          <p:cNvPr id="10" name="グループ化 9"/>
          <p:cNvGrpSpPr/>
          <p:nvPr/>
        </p:nvGrpSpPr>
        <p:grpSpPr>
          <a:xfrm>
            <a:off x="508741" y="2643018"/>
            <a:ext cx="972189" cy="2708629"/>
            <a:chOff x="508741" y="2400130"/>
            <a:chExt cx="972189" cy="2708629"/>
          </a:xfrm>
        </p:grpSpPr>
        <p:sp>
          <p:nvSpPr>
            <p:cNvPr id="13" name="ドーナツ 12"/>
            <p:cNvSpPr/>
            <p:nvPr/>
          </p:nvSpPr>
          <p:spPr>
            <a:xfrm>
              <a:off x="508741" y="4388012"/>
              <a:ext cx="972189" cy="324883"/>
            </a:xfrm>
            <a:prstGeom prst="donut">
              <a:avLst>
                <a:gd name="adj" fmla="val 51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kumimoji="1" lang="ja-JP" altLang="en-US" dirty="0">
                <a:solidFill>
                  <a:prstClr val="black"/>
                </a:solidFill>
              </a:endParaRPr>
            </a:p>
          </p:txBody>
        </p:sp>
        <p:sp>
          <p:nvSpPr>
            <p:cNvPr id="14" name="ドーナツ 13"/>
            <p:cNvSpPr/>
            <p:nvPr/>
          </p:nvSpPr>
          <p:spPr>
            <a:xfrm>
              <a:off x="508742" y="2400130"/>
              <a:ext cx="972187" cy="324883"/>
            </a:xfrm>
            <a:prstGeom prst="donut">
              <a:avLst>
                <a:gd name="adj" fmla="val 51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kumimoji="1" lang="ja-JP" altLang="en-US" dirty="0">
                <a:solidFill>
                  <a:prstClr val="black"/>
                </a:solidFill>
              </a:endParaRPr>
            </a:p>
          </p:txBody>
        </p:sp>
        <p:sp>
          <p:nvSpPr>
            <p:cNvPr id="16" name="ドーナツ 13">
              <a:extLst>
                <a:ext uri="{FF2B5EF4-FFF2-40B4-BE49-F238E27FC236}">
                  <a16:creationId xmlns:a16="http://schemas.microsoft.com/office/drawing/2014/main" id="{5073E50C-268E-4EA9-A190-4E1716995665}"/>
                </a:ext>
              </a:extLst>
            </p:cNvPr>
            <p:cNvSpPr/>
            <p:nvPr/>
          </p:nvSpPr>
          <p:spPr>
            <a:xfrm>
              <a:off x="508741" y="2795993"/>
              <a:ext cx="972187" cy="324884"/>
            </a:xfrm>
            <a:prstGeom prst="donut">
              <a:avLst>
                <a:gd name="adj" fmla="val 51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kumimoji="1" lang="ja-JP" altLang="en-US" dirty="0">
                <a:solidFill>
                  <a:prstClr val="black"/>
                </a:solidFill>
              </a:endParaRPr>
            </a:p>
          </p:txBody>
        </p:sp>
        <p:sp>
          <p:nvSpPr>
            <p:cNvPr id="17" name="ドーナツ 12">
              <a:extLst>
                <a:ext uri="{FF2B5EF4-FFF2-40B4-BE49-F238E27FC236}">
                  <a16:creationId xmlns:a16="http://schemas.microsoft.com/office/drawing/2014/main" id="{D40B3056-0E8A-40C8-AECC-A780AD4A8B38}"/>
                </a:ext>
              </a:extLst>
            </p:cNvPr>
            <p:cNvSpPr/>
            <p:nvPr/>
          </p:nvSpPr>
          <p:spPr>
            <a:xfrm>
              <a:off x="508741" y="4783876"/>
              <a:ext cx="972189" cy="324883"/>
            </a:xfrm>
            <a:prstGeom prst="donut">
              <a:avLst>
                <a:gd name="adj" fmla="val 513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kumimoji="1" lang="ja-JP" altLang="en-US">
                <a:solidFill>
                  <a:prstClr val="black"/>
                </a:solidFill>
              </a:endParaRPr>
            </a:p>
          </p:txBody>
        </p:sp>
      </p:grpSp>
    </p:spTree>
    <p:extLst>
      <p:ext uri="{BB962C8B-B14F-4D97-AF65-F5344CB8AC3E}">
        <p14:creationId xmlns:p14="http://schemas.microsoft.com/office/powerpoint/2010/main" val="3686441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a:latin typeface="HGｺﾞｼｯｸE"/>
                <a:ea typeface="HGｺﾞｼｯｸE"/>
              </a:rPr>
              <a:t>10-20代の消費意識①</a:t>
            </a:r>
          </a:p>
        </p:txBody>
      </p:sp>
      <p:pic>
        <p:nvPicPr>
          <p:cNvPr id="3" name="コンテンツ プレースホルダー 2"/>
          <p:cNvPicPr>
            <a:picLocks noGrp="1" noChangeAspect="1"/>
          </p:cNvPicPr>
          <p:nvPr>
            <p:ph idx="1"/>
          </p:nvPr>
        </p:nvPicPr>
        <p:blipFill rotWithShape="1">
          <a:blip r:embed="rId3">
            <a:extLst>
              <a:ext uri="{28A0092B-C50C-407E-A947-70E740481C1C}">
                <a14:useLocalDpi xmlns:a14="http://schemas.microsoft.com/office/drawing/2010/main" val="0"/>
              </a:ext>
            </a:extLst>
          </a:blip>
          <a:srcRect t="6285" r="63703" b="12255"/>
          <a:stretch/>
        </p:blipFill>
        <p:spPr>
          <a:xfrm>
            <a:off x="1604416" y="2068480"/>
            <a:ext cx="4249240" cy="4477635"/>
          </a:xfrm>
        </p:spPr>
      </p:pic>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23</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3317867" cy="400110"/>
          </a:xfrm>
          <a:prstGeom prst="rect">
            <a:avLst/>
          </a:prstGeom>
          <a:noFill/>
        </p:spPr>
        <p:txBody>
          <a:bodyPr wrap="square" rtlCol="0" anchor="t">
            <a:spAutoFit/>
          </a:bodyPr>
          <a:lstStyle/>
          <a:p>
            <a:pPr>
              <a:defRPr/>
            </a:pPr>
            <a:r>
              <a:rPr lang="ja-JP" altLang="en-US" sz="2000" dirty="0">
                <a:solidFill>
                  <a:prstClr val="white"/>
                </a:solidFill>
                <a:latin typeface="HGｺﾞｼｯｸE"/>
              </a:rPr>
              <a:t>研究対象について</a:t>
            </a:r>
          </a:p>
        </p:txBody>
      </p:sp>
      <p:sp>
        <p:nvSpPr>
          <p:cNvPr id="9" name="円/楕円 8"/>
          <p:cNvSpPr/>
          <p:nvPr/>
        </p:nvSpPr>
        <p:spPr>
          <a:xfrm>
            <a:off x="6876702" y="3081048"/>
            <a:ext cx="5001463" cy="2100849"/>
          </a:xfrm>
          <a:prstGeom prst="ellipse">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r>
              <a:rPr kumimoji="1" lang="ja-JP" altLang="en-US" sz="2800">
                <a:solidFill>
                  <a:srgbClr val="FF0000"/>
                </a:solidFill>
              </a:rPr>
              <a:t>18～24歳</a:t>
            </a:r>
            <a:r>
              <a:rPr kumimoji="1" lang="ja-JP" altLang="en-US" sz="2800">
                <a:solidFill>
                  <a:srgbClr val="000000"/>
                </a:solidFill>
              </a:rPr>
              <a:t>は</a:t>
            </a:r>
            <a:endParaRPr lang="ja-JP" altLang="en-US" sz="2800">
              <a:solidFill>
                <a:srgbClr val="000000"/>
              </a:solidFill>
              <a:latin typeface="HGｺﾞｼｯｸE"/>
            </a:endParaRPr>
          </a:p>
          <a:p>
            <a:pPr algn="ctr">
              <a:defRPr/>
            </a:pPr>
            <a:r>
              <a:rPr kumimoji="1" lang="ja-JP" altLang="en-US" sz="2800">
                <a:solidFill>
                  <a:srgbClr val="000000"/>
                </a:solidFill>
              </a:rPr>
              <a:t>「欲しいモノ」が</a:t>
            </a:r>
          </a:p>
          <a:p>
            <a:pPr algn="ctr">
              <a:defRPr/>
            </a:pPr>
            <a:r>
              <a:rPr kumimoji="1" lang="ja-JP" altLang="en-US" sz="2800">
                <a:solidFill>
                  <a:srgbClr val="000000"/>
                </a:solidFill>
              </a:rPr>
              <a:t>多い</a:t>
            </a:r>
            <a:endParaRPr lang="ja-JP" altLang="en-US" sz="2800">
              <a:solidFill>
                <a:srgbClr val="000000"/>
              </a:solidFill>
              <a:latin typeface="HGｺﾞｼｯｸE"/>
            </a:endParaRPr>
          </a:p>
        </p:txBody>
      </p:sp>
      <p:grpSp>
        <p:nvGrpSpPr>
          <p:cNvPr id="13" name="グループ化 12">
            <a:extLst>
              <a:ext uri="{FF2B5EF4-FFF2-40B4-BE49-F238E27FC236}">
                <a16:creationId xmlns:a16="http://schemas.microsoft.com/office/drawing/2014/main" id="{67F81028-A10F-4B05-A6EA-29DDC896B6F4}"/>
              </a:ext>
            </a:extLst>
          </p:cNvPr>
          <p:cNvGrpSpPr/>
          <p:nvPr/>
        </p:nvGrpSpPr>
        <p:grpSpPr>
          <a:xfrm>
            <a:off x="1728786" y="3437025"/>
            <a:ext cx="4000500" cy="2519112"/>
            <a:chOff x="1602918" y="3573194"/>
            <a:chExt cx="4249242" cy="2519112"/>
          </a:xfrm>
        </p:grpSpPr>
        <p:sp>
          <p:nvSpPr>
            <p:cNvPr id="6" name="正方形/長方形 5">
              <a:extLst>
                <a:ext uri="{FF2B5EF4-FFF2-40B4-BE49-F238E27FC236}">
                  <a16:creationId xmlns:a16="http://schemas.microsoft.com/office/drawing/2014/main" id="{84541D43-D3C3-4FB8-8316-B1B93D57D4D8}"/>
                </a:ext>
              </a:extLst>
            </p:cNvPr>
            <p:cNvSpPr/>
            <p:nvPr/>
          </p:nvSpPr>
          <p:spPr>
            <a:xfrm>
              <a:off x="1602920" y="3573194"/>
              <a:ext cx="4249240" cy="332092"/>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8" name="正方形/長方形 7">
              <a:extLst>
                <a:ext uri="{FF2B5EF4-FFF2-40B4-BE49-F238E27FC236}">
                  <a16:creationId xmlns:a16="http://schemas.microsoft.com/office/drawing/2014/main" id="{0311E6D3-13D2-4708-A6EC-4782F38B65D6}"/>
                </a:ext>
              </a:extLst>
            </p:cNvPr>
            <p:cNvSpPr/>
            <p:nvPr/>
          </p:nvSpPr>
          <p:spPr>
            <a:xfrm>
              <a:off x="1602919" y="4806673"/>
              <a:ext cx="4249240" cy="332092"/>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0" name="正方形/長方形 9">
              <a:extLst>
                <a:ext uri="{FF2B5EF4-FFF2-40B4-BE49-F238E27FC236}">
                  <a16:creationId xmlns:a16="http://schemas.microsoft.com/office/drawing/2014/main" id="{25BC386E-9953-4FA2-9A38-4F1BBC1832E6}"/>
                </a:ext>
              </a:extLst>
            </p:cNvPr>
            <p:cNvSpPr/>
            <p:nvPr/>
          </p:nvSpPr>
          <p:spPr>
            <a:xfrm>
              <a:off x="1602918" y="5760214"/>
              <a:ext cx="4249239" cy="332092"/>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grpSp>
      <p:sp>
        <p:nvSpPr>
          <p:cNvPr id="14" name="テキスト ボックス 13">
            <a:extLst>
              <a:ext uri="{FF2B5EF4-FFF2-40B4-BE49-F238E27FC236}">
                <a16:creationId xmlns:a16="http://schemas.microsoft.com/office/drawing/2014/main" id="{38F79F67-86CC-41C4-8E3F-7C937FFE49B6}"/>
              </a:ext>
            </a:extLst>
          </p:cNvPr>
          <p:cNvSpPr txBox="1"/>
          <p:nvPr/>
        </p:nvSpPr>
        <p:spPr>
          <a:xfrm>
            <a:off x="7299392" y="6087242"/>
            <a:ext cx="6096000" cy="46166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200">
                <a:solidFill>
                  <a:prstClr val="black"/>
                </a:solidFill>
                <a:latin typeface="Meiryo UI"/>
              </a:rPr>
              <a:t>株</a:t>
            </a:r>
            <a:r>
              <a:rPr lang="ja-JP" altLang="en-US" sz="1200">
                <a:solidFill>
                  <a:prstClr val="black"/>
                </a:solidFill>
                <a:latin typeface="HGｺﾞｼｯｸE"/>
              </a:rPr>
              <a:t>式会社リサーチ・アンド・</a:t>
            </a:r>
            <a:r>
              <a:rPr lang="ja-JP" altLang="en-US" sz="1200">
                <a:solidFill>
                  <a:prstClr val="black"/>
                </a:solidFill>
                <a:latin typeface="Meiryo UI"/>
              </a:rPr>
              <a:t>ディ</a:t>
            </a:r>
            <a:r>
              <a:rPr lang="ja-JP" altLang="en-US" sz="1200">
                <a:solidFill>
                  <a:prstClr val="black"/>
                </a:solidFill>
                <a:latin typeface="HGｺﾞｼｯｸE"/>
              </a:rPr>
              <a:t>ベロップメント</a:t>
            </a:r>
            <a:r>
              <a:rPr lang="en-US" altLang="ja-JP" sz="1200">
                <a:solidFill>
                  <a:prstClr val="black"/>
                </a:solidFill>
                <a:latin typeface="Meiryo UI"/>
                <a:ea typeface="Meiryo UI"/>
              </a:rPr>
              <a:t>​</a:t>
            </a:r>
          </a:p>
          <a:p>
            <a:r>
              <a:rPr lang="en-US" altLang="ja-JP" sz="1200">
                <a:solidFill>
                  <a:prstClr val="black"/>
                </a:solidFill>
              </a:rPr>
              <a:t>2017</a:t>
            </a:r>
            <a:r>
              <a:rPr lang="ja-JP" altLang="en-US" sz="1200">
                <a:solidFill>
                  <a:prstClr val="black"/>
                </a:solidFill>
                <a:latin typeface="HGｺﾞｼｯｸE"/>
              </a:rPr>
              <a:t>年</a:t>
            </a:r>
            <a:r>
              <a:rPr lang="en-US" altLang="ja-JP" sz="1200">
                <a:solidFill>
                  <a:prstClr val="black"/>
                </a:solidFill>
              </a:rPr>
              <a:t>11</a:t>
            </a:r>
            <a:r>
              <a:rPr lang="ja-JP" altLang="en-US" sz="1200">
                <a:solidFill>
                  <a:prstClr val="black"/>
                </a:solidFill>
                <a:latin typeface="HGｺﾞｼｯｸE"/>
              </a:rPr>
              <a:t>月「ミレニ</a:t>
            </a:r>
            <a:r>
              <a:rPr lang="ja-JP" altLang="en-US" sz="1200">
                <a:solidFill>
                  <a:prstClr val="black"/>
                </a:solidFill>
                <a:latin typeface="Meiryo UI"/>
              </a:rPr>
              <a:t>ア</a:t>
            </a:r>
            <a:r>
              <a:rPr lang="ja-JP" altLang="en-US" sz="1200">
                <a:solidFill>
                  <a:prstClr val="black"/>
                </a:solidFill>
                <a:latin typeface="HGｺﾞｼｯｸE"/>
              </a:rPr>
              <a:t>ム世代の消費意識調査」</a:t>
            </a:r>
            <a:r>
              <a:rPr lang="ja-JP" altLang="en-US" sz="1200">
                <a:solidFill>
                  <a:prstClr val="black"/>
                </a:solidFill>
                <a:latin typeface="Meiryo UI"/>
              </a:rPr>
              <a:t>より引用</a:t>
            </a:r>
            <a:r>
              <a:rPr lang="en-US" altLang="ja-JP" sz="1200">
                <a:solidFill>
                  <a:prstClr val="black"/>
                </a:solidFill>
                <a:latin typeface="HGｺﾞｼｯｸE"/>
                <a:ea typeface="Meiryo UI"/>
              </a:rPr>
              <a:t>​</a:t>
            </a:r>
            <a:endParaRPr lang="en-US" altLang="ja-JP" sz="1200">
              <a:solidFill>
                <a:prstClr val="black"/>
              </a:solidFill>
              <a:latin typeface="Meiryo UI"/>
              <a:ea typeface="Meiryo UI"/>
            </a:endParaRPr>
          </a:p>
        </p:txBody>
      </p:sp>
    </p:spTree>
    <p:extLst>
      <p:ext uri="{BB962C8B-B14F-4D97-AF65-F5344CB8AC3E}">
        <p14:creationId xmlns:p14="http://schemas.microsoft.com/office/powerpoint/2010/main" val="6996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634201" y="1132996"/>
            <a:ext cx="7661660" cy="535376"/>
          </a:xfrm>
        </p:spPr>
        <p:txBody>
          <a:bodyPr>
            <a:normAutofit/>
          </a:bodyPr>
          <a:lstStyle/>
          <a:p>
            <a:r>
              <a:rPr kumimoji="1" lang="ja-JP" altLang="en-US" dirty="0"/>
              <a:t>消費者の価値変容</a:t>
            </a:r>
            <a:r>
              <a:rPr lang="ja-JP" altLang="en-US" dirty="0">
                <a:latin typeface="HGｺﾞｼｯｸE"/>
                <a:ea typeface="HGｺﾞｼｯｸE"/>
              </a:rPr>
              <a:t>①</a:t>
            </a:r>
          </a:p>
        </p:txBody>
      </p:sp>
      <p:sp>
        <p:nvSpPr>
          <p:cNvPr id="6" name="スライド番号プレースホルダー 5"/>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24</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nchor="t">
            <a:spAutoFit/>
          </a:bodyPr>
          <a:lstStyle/>
          <a:p>
            <a:r>
              <a:rPr lang="ja-JP" altLang="en-US" sz="2000" dirty="0">
                <a:solidFill>
                  <a:prstClr val="white"/>
                </a:solidFill>
                <a:latin typeface="HGｺﾞｼｯｸE"/>
              </a:rPr>
              <a:t>研究対象について</a:t>
            </a:r>
          </a:p>
        </p:txBody>
      </p:sp>
      <p:graphicFrame>
        <p:nvGraphicFramePr>
          <p:cNvPr id="11" name="グラフ 10">
            <a:extLst>
              <a:ext uri="{FF2B5EF4-FFF2-40B4-BE49-F238E27FC236}">
                <a16:creationId xmlns:a16="http://schemas.microsoft.com/office/drawing/2014/main" id="{C7006D3E-A491-4D9E-8F34-8B4302288EF7}"/>
              </a:ext>
            </a:extLst>
          </p:cNvPr>
          <p:cNvGraphicFramePr/>
          <p:nvPr>
            <p:extLst/>
          </p:nvPr>
        </p:nvGraphicFramePr>
        <p:xfrm>
          <a:off x="2397211" y="2234015"/>
          <a:ext cx="7102690" cy="4454708"/>
        </p:xfrm>
        <a:graphic>
          <a:graphicData uri="http://schemas.openxmlformats.org/drawingml/2006/chart">
            <c:chart xmlns:c="http://schemas.openxmlformats.org/drawingml/2006/chart" xmlns:r="http://schemas.openxmlformats.org/officeDocument/2006/relationships" r:id="rId3"/>
          </a:graphicData>
        </a:graphic>
      </p:graphicFrame>
      <p:sp>
        <p:nvSpPr>
          <p:cNvPr id="8" name="テキスト ボックス 7">
            <a:extLst>
              <a:ext uri="{FF2B5EF4-FFF2-40B4-BE49-F238E27FC236}">
                <a16:creationId xmlns:a16="http://schemas.microsoft.com/office/drawing/2014/main" id="{E20437DD-0405-4DAA-8D94-81B14877D4F4}"/>
              </a:ext>
            </a:extLst>
          </p:cNvPr>
          <p:cNvSpPr txBox="1"/>
          <p:nvPr/>
        </p:nvSpPr>
        <p:spPr>
          <a:xfrm>
            <a:off x="5345722" y="6519446"/>
            <a:ext cx="8308358" cy="338554"/>
          </a:xfrm>
          <a:prstGeom prst="rect">
            <a:avLst/>
          </a:prstGeom>
          <a:noFill/>
        </p:spPr>
        <p:txBody>
          <a:bodyPr wrap="square" rtlCol="0">
            <a:spAutoFit/>
          </a:bodyPr>
          <a:lstStyle/>
          <a:p>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株式会社メルカリ「数字で見るメルカリ」　（</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2013</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年</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7</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月</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日～</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2018</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年</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4</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月</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30</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日）</a:t>
            </a:r>
          </a:p>
        </p:txBody>
      </p:sp>
      <p:graphicFrame>
        <p:nvGraphicFramePr>
          <p:cNvPr id="9" name="グラフ 8">
            <a:extLst>
              <a:ext uri="{FF2B5EF4-FFF2-40B4-BE49-F238E27FC236}">
                <a16:creationId xmlns:a16="http://schemas.microsoft.com/office/drawing/2014/main" id="{198BCAFD-6D8F-4C7B-9610-D9E7E26D3781}"/>
              </a:ext>
            </a:extLst>
          </p:cNvPr>
          <p:cNvGraphicFramePr/>
          <p:nvPr>
            <p:extLst/>
          </p:nvPr>
        </p:nvGraphicFramePr>
        <p:xfrm>
          <a:off x="634201" y="1872603"/>
          <a:ext cx="10546666" cy="4692460"/>
        </p:xfrm>
        <a:graphic>
          <a:graphicData uri="http://schemas.openxmlformats.org/drawingml/2006/chart">
            <c:chart xmlns:c="http://schemas.openxmlformats.org/drawingml/2006/chart" xmlns:r="http://schemas.openxmlformats.org/officeDocument/2006/relationships" r:id="rId4"/>
          </a:graphicData>
        </a:graphic>
      </p:graphicFrame>
      <p:sp>
        <p:nvSpPr>
          <p:cNvPr id="3" name="思考の吹き出し: 雲形 2">
            <a:extLst>
              <a:ext uri="{FF2B5EF4-FFF2-40B4-BE49-F238E27FC236}">
                <a16:creationId xmlns:a16="http://schemas.microsoft.com/office/drawing/2014/main" id="{8FB60D52-9FC7-44AF-BA63-0CA9156929A9}"/>
              </a:ext>
            </a:extLst>
          </p:cNvPr>
          <p:cNvSpPr/>
          <p:nvPr/>
        </p:nvSpPr>
        <p:spPr>
          <a:xfrm>
            <a:off x="8254110" y="3245440"/>
            <a:ext cx="2966787" cy="2252477"/>
          </a:xfrm>
          <a:prstGeom prst="cloudCallout">
            <a:avLst>
              <a:gd name="adj1" fmla="val -90666"/>
              <a:gd name="adj2" fmla="val -57075"/>
            </a:avLst>
          </a:prstGeom>
          <a:solidFill>
            <a:schemeClr val="bg1">
              <a:lumMod val="95000"/>
            </a:schemeClr>
          </a:solidFill>
          <a:ln>
            <a:solidFill>
              <a:schemeClr val="bg1">
                <a:lumMod val="7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i="1" dirty="0">
                <a:solidFill>
                  <a:srgbClr val="FF0000"/>
                </a:solidFill>
                <a:effectLst>
                  <a:outerShdw blurRad="38100" dist="38100" dir="2700000" algn="tl">
                    <a:srgbClr val="000000">
                      <a:alpha val="43137"/>
                    </a:srgbClr>
                  </a:outerShdw>
                </a:effectLst>
              </a:rPr>
              <a:t>過半数以上が</a:t>
            </a:r>
            <a:endParaRPr kumimoji="1" lang="en-US" altLang="ja-JP" sz="2000" i="1" dirty="0">
              <a:solidFill>
                <a:srgbClr val="FF0000"/>
              </a:solidFill>
              <a:effectLst>
                <a:outerShdw blurRad="38100" dist="38100" dir="2700000" algn="tl">
                  <a:srgbClr val="000000">
                    <a:alpha val="43137"/>
                  </a:srgbClr>
                </a:outerShdw>
              </a:effectLst>
            </a:endParaRPr>
          </a:p>
          <a:p>
            <a:pPr algn="ctr"/>
            <a:r>
              <a:rPr kumimoji="1" lang="ja-JP" altLang="en-US" sz="2000" i="1" dirty="0">
                <a:solidFill>
                  <a:srgbClr val="FF0000"/>
                </a:solidFill>
                <a:effectLst>
                  <a:outerShdw blurRad="38100" dist="38100" dir="2700000" algn="tl">
                    <a:srgbClr val="000000">
                      <a:alpha val="43137"/>
                    </a:srgbClr>
                  </a:outerShdw>
                </a:effectLst>
              </a:rPr>
              <a:t>中古品に抵抗を</a:t>
            </a:r>
            <a:endParaRPr kumimoji="1" lang="en-US" altLang="ja-JP" sz="2000" i="1" dirty="0">
              <a:solidFill>
                <a:srgbClr val="FF0000"/>
              </a:solidFill>
              <a:effectLst>
                <a:outerShdw blurRad="38100" dist="38100" dir="2700000" algn="tl">
                  <a:srgbClr val="000000">
                    <a:alpha val="43137"/>
                  </a:srgbClr>
                </a:outerShdw>
              </a:effectLst>
            </a:endParaRPr>
          </a:p>
          <a:p>
            <a:pPr algn="ctr"/>
            <a:r>
              <a:rPr kumimoji="1" lang="ja-JP" altLang="en-US" sz="2000" i="1" dirty="0">
                <a:solidFill>
                  <a:srgbClr val="FF0000"/>
                </a:solidFill>
                <a:effectLst>
                  <a:outerShdw blurRad="38100" dist="38100" dir="2700000" algn="tl">
                    <a:srgbClr val="000000">
                      <a:alpha val="43137"/>
                    </a:srgbClr>
                  </a:outerShdw>
                </a:effectLst>
              </a:rPr>
              <a:t>感じていない</a:t>
            </a:r>
          </a:p>
        </p:txBody>
      </p:sp>
    </p:spTree>
    <p:extLst>
      <p:ext uri="{BB962C8B-B14F-4D97-AF65-F5344CB8AC3E}">
        <p14:creationId xmlns:p14="http://schemas.microsoft.com/office/powerpoint/2010/main" val="2879139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417D4B-5077-4885-AD57-6E3AF70F9565}"/>
              </a:ext>
            </a:extLst>
          </p:cNvPr>
          <p:cNvSpPr>
            <a:spLocks noGrp="1"/>
          </p:cNvSpPr>
          <p:nvPr>
            <p:ph type="title"/>
          </p:nvPr>
        </p:nvSpPr>
        <p:spPr>
          <a:xfrm>
            <a:off x="634201" y="691646"/>
            <a:ext cx="11029616" cy="1013800"/>
          </a:xfrm>
        </p:spPr>
        <p:txBody>
          <a:bodyPr/>
          <a:lstStyle/>
          <a:p>
            <a:r>
              <a:rPr lang="ja-JP" dirty="0">
                <a:latin typeface="HGｺﾞｼｯｸE"/>
                <a:ea typeface="HGｺﾞｼｯｸE"/>
              </a:rPr>
              <a:t>消費者の価値変容</a:t>
            </a:r>
            <a:r>
              <a:rPr lang="ja-JP" altLang="en-US" dirty="0">
                <a:latin typeface="HGｺﾞｼｯｸE"/>
                <a:ea typeface="HGｺﾞｼｯｸE"/>
              </a:rPr>
              <a:t>②</a:t>
            </a:r>
            <a:endParaRPr lang="ja-JP" dirty="0"/>
          </a:p>
        </p:txBody>
      </p:sp>
      <p:sp>
        <p:nvSpPr>
          <p:cNvPr id="9" name="スライド番号プレースホルダー 8"/>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25</a:t>
            </a:fld>
            <a:endParaRPr lang="en-US">
              <a:solidFill>
                <a:prstClr val="black">
                  <a:lumMod val="65000"/>
                  <a:lumOff val="35000"/>
                </a:prstClr>
              </a:solidFill>
            </a:endParaRPr>
          </a:p>
        </p:txBody>
      </p:sp>
      <p:sp>
        <p:nvSpPr>
          <p:cNvPr id="6" name="テキスト ボックス 5">
            <a:extLst>
              <a:ext uri="{FF2B5EF4-FFF2-40B4-BE49-F238E27FC236}">
                <a16:creationId xmlns:a16="http://schemas.microsoft.com/office/drawing/2014/main" id="{7A9DEEF3-C292-4C51-A8FE-840FD8049895}"/>
              </a:ext>
            </a:extLst>
          </p:cNvPr>
          <p:cNvSpPr txBox="1"/>
          <p:nvPr/>
        </p:nvSpPr>
        <p:spPr>
          <a:xfrm>
            <a:off x="5345722" y="6519445"/>
            <a:ext cx="8308358" cy="338554"/>
          </a:xfrm>
          <a:prstGeom prst="rect">
            <a:avLst/>
          </a:prstGeom>
          <a:noFill/>
        </p:spPr>
        <p:txBody>
          <a:bodyPr wrap="square" rtlCol="0">
            <a:spAutoFit/>
          </a:bodyPr>
          <a:lstStyle/>
          <a:p>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株式会社メルカリ「数字で見るメルカリ」　（</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2013</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年</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7</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月</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日～</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2018</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年</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4</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月</a:t>
            </a:r>
            <a:r>
              <a:rPr kumimoji="1" lang="en-US" altLang="ja-JP" sz="1600" b="1" dirty="0">
                <a:solidFill>
                  <a:prstClr val="black">
                    <a:lumMod val="75000"/>
                    <a:lumOff val="25000"/>
                  </a:prstClr>
                </a:solidFill>
                <a:latin typeface="HGPｺﾞｼｯｸM" panose="020B0600000000000000" pitchFamily="50" charset="-128"/>
                <a:ea typeface="HGPｺﾞｼｯｸM" panose="020B0600000000000000" pitchFamily="50" charset="-128"/>
              </a:rPr>
              <a:t>30</a:t>
            </a:r>
            <a:r>
              <a:rPr kumimoji="1" lang="ja-JP" altLang="en-US" sz="1600" b="1" dirty="0">
                <a:solidFill>
                  <a:prstClr val="black">
                    <a:lumMod val="75000"/>
                    <a:lumOff val="25000"/>
                  </a:prstClr>
                </a:solidFill>
                <a:latin typeface="HGPｺﾞｼｯｸM" panose="020B0600000000000000" pitchFamily="50" charset="-128"/>
                <a:ea typeface="HGPｺﾞｼｯｸM" panose="020B0600000000000000" pitchFamily="50" charset="-128"/>
              </a:rPr>
              <a:t>日）</a:t>
            </a:r>
          </a:p>
        </p:txBody>
      </p:sp>
      <p:sp>
        <p:nvSpPr>
          <p:cNvPr id="3" name="テキスト ボックス 2">
            <a:extLst>
              <a:ext uri="{FF2B5EF4-FFF2-40B4-BE49-F238E27FC236}">
                <a16:creationId xmlns:a16="http://schemas.microsoft.com/office/drawing/2014/main" id="{408D6745-0A21-4E26-B171-A43EE241955A}"/>
              </a:ext>
            </a:extLst>
          </p:cNvPr>
          <p:cNvSpPr txBox="1"/>
          <p:nvPr/>
        </p:nvSpPr>
        <p:spPr>
          <a:xfrm>
            <a:off x="634201" y="747261"/>
            <a:ext cx="2544417" cy="400110"/>
          </a:xfrm>
          <a:prstGeom prst="rect">
            <a:avLst/>
          </a:prstGeom>
          <a:noFill/>
        </p:spPr>
        <p:txBody>
          <a:bodyPr wrap="square" rtlCol="0" anchor="t">
            <a:spAutoFit/>
          </a:bodyPr>
          <a:lstStyle/>
          <a:p>
            <a:pPr>
              <a:defRPr/>
            </a:pPr>
            <a:r>
              <a:rPr kumimoji="1" lang="ja-JP" altLang="en-US" sz="2000" dirty="0">
                <a:solidFill>
                  <a:prstClr val="white"/>
                </a:solidFill>
              </a:rPr>
              <a:t>研究対象について</a:t>
            </a:r>
            <a:endParaRPr lang="ja-JP" altLang="en-US" sz="2000" dirty="0">
              <a:solidFill>
                <a:prstClr val="white"/>
              </a:solidFill>
              <a:latin typeface="HGｺﾞｼｯｸE"/>
            </a:endParaRPr>
          </a:p>
        </p:txBody>
      </p:sp>
      <p:sp>
        <p:nvSpPr>
          <p:cNvPr id="8" name="テキスト ボックス 7">
            <a:extLst>
              <a:ext uri="{FF2B5EF4-FFF2-40B4-BE49-F238E27FC236}">
                <a16:creationId xmlns:a16="http://schemas.microsoft.com/office/drawing/2014/main" id="{82EF6DD3-AD83-49DE-A4B5-AAC15E8709F3}"/>
              </a:ext>
            </a:extLst>
          </p:cNvPr>
          <p:cNvSpPr txBox="1"/>
          <p:nvPr/>
        </p:nvSpPr>
        <p:spPr>
          <a:xfrm>
            <a:off x="2632654" y="1203959"/>
            <a:ext cx="2544417" cy="400110"/>
          </a:xfrm>
          <a:prstGeom prst="rect">
            <a:avLst/>
          </a:prstGeom>
          <a:noFill/>
        </p:spPr>
        <p:txBody>
          <a:bodyPr wrap="square" rtlCol="0" anchor="t">
            <a:spAutoFit/>
          </a:bodyPr>
          <a:lstStyle/>
          <a:p>
            <a:pPr>
              <a:defRPr/>
            </a:pPr>
            <a:endParaRPr lang="ja-JP" altLang="en-US" sz="2000" dirty="0">
              <a:solidFill>
                <a:prstClr val="white"/>
              </a:solidFill>
              <a:latin typeface="HGｺﾞｼｯｸE"/>
            </a:endParaRPr>
          </a:p>
        </p:txBody>
      </p:sp>
      <p:graphicFrame>
        <p:nvGraphicFramePr>
          <p:cNvPr id="12" name="コンテンツ プレースホルダー 11">
            <a:extLst>
              <a:ext uri="{FF2B5EF4-FFF2-40B4-BE49-F238E27FC236}">
                <a16:creationId xmlns:a16="http://schemas.microsoft.com/office/drawing/2014/main" id="{7CB2AB99-2C16-4398-A7F1-99F3BFC27F94}"/>
              </a:ext>
            </a:extLst>
          </p:cNvPr>
          <p:cNvGraphicFramePr>
            <a:graphicFrameLocks noGrp="1"/>
          </p:cNvGraphicFramePr>
          <p:nvPr>
            <p:ph idx="1"/>
            <p:extLst/>
          </p:nvPr>
        </p:nvGraphicFramePr>
        <p:xfrm>
          <a:off x="634199" y="1852154"/>
          <a:ext cx="11029615" cy="4627418"/>
        </p:xfrm>
        <a:graphic>
          <a:graphicData uri="http://schemas.openxmlformats.org/drawingml/2006/chart">
            <c:chart xmlns:c="http://schemas.openxmlformats.org/drawingml/2006/chart" xmlns:r="http://schemas.openxmlformats.org/officeDocument/2006/relationships" r:id="rId2"/>
          </a:graphicData>
        </a:graphic>
      </p:graphicFrame>
      <p:sp>
        <p:nvSpPr>
          <p:cNvPr id="14" name="四角形: 角を丸くする 13">
            <a:extLst>
              <a:ext uri="{FF2B5EF4-FFF2-40B4-BE49-F238E27FC236}">
                <a16:creationId xmlns:a16="http://schemas.microsoft.com/office/drawing/2014/main" id="{7B163EC7-60BC-45F5-82C3-55AA98BEE2D0}"/>
              </a:ext>
            </a:extLst>
          </p:cNvPr>
          <p:cNvSpPr/>
          <p:nvPr/>
        </p:nvSpPr>
        <p:spPr>
          <a:xfrm>
            <a:off x="634200" y="2538156"/>
            <a:ext cx="7374472" cy="471054"/>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5" name="楕円 14">
            <a:extLst>
              <a:ext uri="{FF2B5EF4-FFF2-40B4-BE49-F238E27FC236}">
                <a16:creationId xmlns:a16="http://schemas.microsoft.com/office/drawing/2014/main" id="{E032E987-A7D9-4956-B358-A1D72821D622}"/>
              </a:ext>
            </a:extLst>
          </p:cNvPr>
          <p:cNvSpPr/>
          <p:nvPr/>
        </p:nvSpPr>
        <p:spPr>
          <a:xfrm>
            <a:off x="7366715" y="3948545"/>
            <a:ext cx="4617077" cy="1267136"/>
          </a:xfrm>
          <a:prstGeom prst="ellipse">
            <a:avLst/>
          </a:prstGeom>
          <a:solidFill>
            <a:srgbClr val="FFFF99"/>
          </a:solidFill>
          <a:ln>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a:solidFill>
                  <a:srgbClr val="FF0000"/>
                </a:solidFill>
              </a:rPr>
              <a:t>２０代の割合が</a:t>
            </a:r>
            <a:endParaRPr kumimoji="1" lang="ja-JP" altLang="en-US">
              <a:solidFill>
                <a:prstClr val="black"/>
              </a:solidFill>
            </a:endParaRPr>
          </a:p>
          <a:p>
            <a:pPr algn="ctr"/>
            <a:r>
              <a:rPr kumimoji="1" lang="ja-JP" altLang="en-US" sz="2400" b="1">
                <a:solidFill>
                  <a:srgbClr val="FF0000"/>
                </a:solidFill>
              </a:rPr>
              <a:t>大きい！</a:t>
            </a:r>
            <a:endParaRPr lang="ja-JP" altLang="en-US">
              <a:solidFill>
                <a:prstClr val="black"/>
              </a:solidFill>
            </a:endParaRPr>
          </a:p>
        </p:txBody>
      </p:sp>
    </p:spTree>
    <p:extLst>
      <p:ext uri="{BB962C8B-B14F-4D97-AF65-F5344CB8AC3E}">
        <p14:creationId xmlns:p14="http://schemas.microsoft.com/office/powerpoint/2010/main" val="206003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dirty="0"/>
              <a:t>消費者の価値変容</a:t>
            </a:r>
            <a:r>
              <a:rPr lang="ja-JP" altLang="en-US" dirty="0">
                <a:latin typeface="HGｺﾞｼｯｸE"/>
                <a:ea typeface="HGｺﾞｼｯｸE"/>
              </a:rPr>
              <a:t>③</a:t>
            </a:r>
            <a:endParaRPr kumimoji="1" lang="ja-JP" altLang="en-US" dirty="0"/>
          </a:p>
        </p:txBody>
      </p:sp>
      <p:pic>
        <p:nvPicPr>
          <p:cNvPr id="11" name="コンテンツ プレースホルダー 10" descr="画面の領域"/>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93273" y="1867878"/>
            <a:ext cx="8868492" cy="4730231"/>
          </a:xfrm>
        </p:spPr>
      </p:pic>
      <p:sp>
        <p:nvSpPr>
          <p:cNvPr id="6" name="スライド番号プレースホルダー 5"/>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26</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nchor="t">
            <a:spAutoFit/>
          </a:bodyPr>
          <a:lstStyle/>
          <a:p>
            <a:pPr>
              <a:defRPr/>
            </a:pPr>
            <a:r>
              <a:rPr lang="ja-JP" altLang="en-US" sz="2000" dirty="0">
                <a:solidFill>
                  <a:prstClr val="white"/>
                </a:solidFill>
                <a:latin typeface="HGｺﾞｼｯｸE"/>
              </a:rPr>
              <a:t>研究対象について</a:t>
            </a:r>
          </a:p>
        </p:txBody>
      </p:sp>
      <p:sp>
        <p:nvSpPr>
          <p:cNvPr id="12" name="円形吹き出し 11"/>
          <p:cNvSpPr/>
          <p:nvPr/>
        </p:nvSpPr>
        <p:spPr>
          <a:xfrm>
            <a:off x="6969754" y="832868"/>
            <a:ext cx="4474994" cy="1305647"/>
          </a:xfrm>
          <a:prstGeom prst="wedgeEllipseCallout">
            <a:avLst>
              <a:gd name="adj1" fmla="val -52733"/>
              <a:gd name="adj2" fmla="val 40146"/>
            </a:avLst>
          </a:prstGeom>
          <a:solidFill>
            <a:schemeClr val="accent2">
              <a:lumMod val="20000"/>
              <a:lumOff val="8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r>
              <a:rPr kumimoji="1" lang="en-US" altLang="ja-JP" sz="2400">
                <a:solidFill>
                  <a:srgbClr val="FF0000"/>
                </a:solidFill>
              </a:rPr>
              <a:t>10-20</a:t>
            </a:r>
            <a:r>
              <a:rPr kumimoji="1" lang="ja-JP" altLang="en-US" sz="2400">
                <a:solidFill>
                  <a:srgbClr val="FF0000"/>
                </a:solidFill>
              </a:rPr>
              <a:t>代</a:t>
            </a:r>
            <a:r>
              <a:rPr kumimoji="1" lang="ja-JP" altLang="en-US" sz="2400">
                <a:solidFill>
                  <a:srgbClr val="000000"/>
                </a:solidFill>
              </a:rPr>
              <a:t>の</a:t>
            </a:r>
            <a:endParaRPr lang="en-US" altLang="ja-JP" sz="2400">
              <a:solidFill>
                <a:srgbClr val="000000"/>
              </a:solidFill>
            </a:endParaRPr>
          </a:p>
          <a:p>
            <a:pPr algn="ctr">
              <a:defRPr/>
            </a:pPr>
            <a:r>
              <a:rPr kumimoji="1" lang="ja-JP" altLang="en-US" sz="2400">
                <a:solidFill>
                  <a:srgbClr val="000000"/>
                </a:solidFill>
              </a:rPr>
              <a:t>関心が高い</a:t>
            </a:r>
            <a:endParaRPr lang="ja-JP" altLang="en-US" sz="2400">
              <a:solidFill>
                <a:srgbClr val="000000"/>
              </a:solidFill>
              <a:latin typeface="HGｺﾞｼｯｸE"/>
            </a:endParaRPr>
          </a:p>
        </p:txBody>
      </p:sp>
      <p:sp>
        <p:nvSpPr>
          <p:cNvPr id="3" name="テキスト ボックス 2">
            <a:extLst>
              <a:ext uri="{FF2B5EF4-FFF2-40B4-BE49-F238E27FC236}">
                <a16:creationId xmlns:a16="http://schemas.microsoft.com/office/drawing/2014/main" id="{A71CE0E7-6385-47B5-95D1-C9088FDB60C0}"/>
              </a:ext>
            </a:extLst>
          </p:cNvPr>
          <p:cNvSpPr txBox="1"/>
          <p:nvPr/>
        </p:nvSpPr>
        <p:spPr>
          <a:xfrm>
            <a:off x="7456100" y="6327471"/>
            <a:ext cx="4827917" cy="553998"/>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endParaRPr lang="ja-JP" altLang="en-US">
              <a:solidFill>
                <a:prstClr val="black"/>
              </a:solidFill>
            </a:endParaRPr>
          </a:p>
          <a:p>
            <a:pPr algn="ctr"/>
            <a:r>
              <a:rPr lang="ja-JP" altLang="en-US" sz="1200">
                <a:solidFill>
                  <a:prstClr val="black"/>
                </a:solidFill>
                <a:latin typeface="HGｺﾞｼｯｸE"/>
              </a:rPr>
              <a:t>「平成</a:t>
            </a:r>
            <a:r>
              <a:rPr lang="en-US" altLang="ja-JP" sz="1200">
                <a:solidFill>
                  <a:prstClr val="black"/>
                </a:solidFill>
                <a:latin typeface="HGｺﾞｼｯｸE"/>
              </a:rPr>
              <a:t>29</a:t>
            </a:r>
            <a:r>
              <a:rPr lang="ja-JP" altLang="en-US" sz="1200">
                <a:solidFill>
                  <a:prstClr val="black"/>
                </a:solidFill>
                <a:latin typeface="HGｺﾞｼｯｸE"/>
              </a:rPr>
              <a:t>年版消費者白書 第1部 第3章 第1節」より引用</a:t>
            </a:r>
          </a:p>
        </p:txBody>
      </p:sp>
    </p:spTree>
    <p:extLst>
      <p:ext uri="{BB962C8B-B14F-4D97-AF65-F5344CB8AC3E}">
        <p14:creationId xmlns:p14="http://schemas.microsoft.com/office/powerpoint/2010/main" val="215037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lang="ja-JP" altLang="en-US" sz="2700" dirty="0">
                <a:latin typeface="HGｺﾞｼｯｸE"/>
                <a:ea typeface="HGｺﾞｼｯｸE"/>
              </a:rPr>
              <a:t>先行研究</a:t>
            </a:r>
          </a:p>
        </p:txBody>
      </p:sp>
      <p:sp>
        <p:nvSpPr>
          <p:cNvPr id="7" name="コンテンツ プレースホルダー 6">
            <a:extLst>
              <a:ext uri="{FF2B5EF4-FFF2-40B4-BE49-F238E27FC236}">
                <a16:creationId xmlns:a16="http://schemas.microsoft.com/office/drawing/2014/main" id="{30B8F1C2-8280-4525-874A-3C45B1D716CD}"/>
              </a:ext>
            </a:extLst>
          </p:cNvPr>
          <p:cNvSpPr>
            <a:spLocks noGrp="1"/>
          </p:cNvSpPr>
          <p:nvPr>
            <p:ph idx="1"/>
          </p:nvPr>
        </p:nvSpPr>
        <p:spPr>
          <a:xfrm>
            <a:off x="911736" y="4104634"/>
            <a:ext cx="10791001" cy="2043450"/>
          </a:xfrm>
        </p:spPr>
        <p:txBody>
          <a:bodyPr>
            <a:normAutofit/>
          </a:bodyPr>
          <a:lstStyle/>
          <a:p>
            <a:pPr marL="0" indent="0">
              <a:buNone/>
            </a:pPr>
            <a:r>
              <a:rPr lang="ja-JP" altLang="en-US" sz="2400">
                <a:latin typeface="HGSｺﾞｼｯｸE" panose="020B0900000000000000" pitchFamily="50" charset="-128"/>
                <a:ea typeface="HGSｺﾞｼｯｸE" panose="020B0900000000000000" pitchFamily="50" charset="-128"/>
              </a:rPr>
              <a:t>「</a:t>
            </a:r>
            <a:r>
              <a:rPr lang="ja-JP" altLang="en-US" sz="2400" dirty="0">
                <a:latin typeface="HGSｺﾞｼｯｸE" panose="020B0900000000000000" pitchFamily="50" charset="-128"/>
                <a:ea typeface="HGSｺﾞｼｯｸE" panose="020B0900000000000000" pitchFamily="50" charset="-128"/>
              </a:rPr>
              <a:t>消費者が商品を購買し、消費・使用する際に主観的に感じる何らかの危険を知覚リスクとよび、次のような種類に分類される</a:t>
            </a:r>
            <a:r>
              <a:rPr lang="ja-JP" altLang="en-US" sz="2400">
                <a:latin typeface="HGSｺﾞｼｯｸE" panose="020B0900000000000000" pitchFamily="50" charset="-128"/>
                <a:ea typeface="HGSｺﾞｼｯｸE" panose="020B0900000000000000" pitchFamily="50" charset="-128"/>
              </a:rPr>
              <a:t>」</a:t>
            </a:r>
            <a:r>
              <a:rPr lang="ja-JP" altLang="en-US" sz="2400" dirty="0">
                <a:latin typeface="HGSｺﾞｼｯｸE" panose="020B0900000000000000" pitchFamily="50" charset="-128"/>
                <a:ea typeface="HGSｺﾞｼｯｸE" panose="020B0900000000000000" pitchFamily="50" charset="-128"/>
              </a:rPr>
              <a:t>（青木,2005）</a:t>
            </a:r>
            <a:endParaRPr lang="ja-JP" sz="2400" dirty="0">
              <a:latin typeface="HGSｺﾞｼｯｸE" panose="020B0900000000000000" pitchFamily="50" charset="-128"/>
              <a:ea typeface="HGSｺﾞｼｯｸE" panose="020B0900000000000000" pitchFamily="50" charset="-128"/>
            </a:endParaRPr>
          </a:p>
        </p:txBody>
      </p:sp>
      <p:sp>
        <p:nvSpPr>
          <p:cNvPr id="8" name="スライド番号プレースホルダー 7"/>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27</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仮説導出</a:t>
            </a:r>
          </a:p>
        </p:txBody>
      </p:sp>
      <p:sp>
        <p:nvSpPr>
          <p:cNvPr id="6" name="コンテンツ プレースホルダー 6">
            <a:extLst>
              <a:ext uri="{FF2B5EF4-FFF2-40B4-BE49-F238E27FC236}">
                <a16:creationId xmlns:a16="http://schemas.microsoft.com/office/drawing/2014/main" id="{D85ED9BF-7DA1-4D28-8893-994CCD3CAA9B}"/>
              </a:ext>
            </a:extLst>
          </p:cNvPr>
          <p:cNvSpPr txBox="1">
            <a:spLocks/>
          </p:cNvSpPr>
          <p:nvPr/>
        </p:nvSpPr>
        <p:spPr>
          <a:xfrm>
            <a:off x="700499" y="2291258"/>
            <a:ext cx="10791001" cy="2043450"/>
          </a:xfrm>
          <a:prstGeom prst="rect">
            <a:avLst/>
          </a:prstGeom>
        </p:spPr>
        <p:txBody>
          <a:bodyPr vert="horz" lIns="91440" tIns="45720" rIns="91440" bIns="45720" rtlCol="0" anchor="ctr">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a:lstStyle>
          <a:p>
            <a:pPr marL="0" indent="0">
              <a:buClr>
                <a:srgbClr val="E1B94F"/>
              </a:buClr>
              <a:buFont typeface="Wingdings 2" panose="05020102010507070707" pitchFamily="18" charset="2"/>
              <a:buNone/>
            </a:pPr>
            <a:endParaRPr lang="ja-JP" altLang="en-US" sz="2400" dirty="0">
              <a:solidFill>
                <a:srgbClr val="3D3D3D"/>
              </a:solidFill>
            </a:endParaRPr>
          </a:p>
        </p:txBody>
      </p:sp>
      <p:sp>
        <p:nvSpPr>
          <p:cNvPr id="9" name="テキスト ボックス 8">
            <a:extLst>
              <a:ext uri="{FF2B5EF4-FFF2-40B4-BE49-F238E27FC236}">
                <a16:creationId xmlns:a16="http://schemas.microsoft.com/office/drawing/2014/main" id="{BD4921F2-65E2-4683-8122-0679A846894E}"/>
              </a:ext>
            </a:extLst>
          </p:cNvPr>
          <p:cNvSpPr txBox="1"/>
          <p:nvPr/>
        </p:nvSpPr>
        <p:spPr>
          <a:xfrm>
            <a:off x="634201" y="3066247"/>
            <a:ext cx="10620208" cy="83099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dirty="0">
                <a:solidFill>
                  <a:prstClr val="black"/>
                </a:solidFill>
                <a:latin typeface="HGｺﾞｼｯｸE"/>
              </a:rPr>
              <a:t> </a:t>
            </a:r>
            <a:r>
              <a:rPr lang="ja-JP" altLang="en-US" sz="2400" dirty="0">
                <a:solidFill>
                  <a:prstClr val="black"/>
                </a:solidFill>
                <a:latin typeface="HGｺﾞｼｯｸE"/>
              </a:rPr>
              <a:t>「</a:t>
            </a:r>
            <a:r>
              <a:rPr lang="ja-JP" altLang="en-US" sz="2400" dirty="0">
                <a:solidFill>
                  <a:prstClr val="black">
                    <a:lumMod val="75000"/>
                    <a:lumOff val="25000"/>
                  </a:prstClr>
                </a:solidFill>
                <a:latin typeface="HGPｺﾞｼｯｸE" panose="020B0900000000000000" pitchFamily="50" charset="-128"/>
                <a:ea typeface="HGPｺﾞｼｯｸE" panose="020B0900000000000000" pitchFamily="50" charset="-128"/>
              </a:rPr>
              <a:t>購買あるいは購買中止の意思決定や、それに先立つ情報探索活動は、リスクおよび効用双方の知覚によって左右される」（鈴木，</a:t>
            </a:r>
            <a:r>
              <a:rPr lang="en-US" altLang="ja-JP" sz="2400" dirty="0">
                <a:solidFill>
                  <a:prstClr val="black">
                    <a:lumMod val="75000"/>
                    <a:lumOff val="25000"/>
                  </a:prstClr>
                </a:solidFill>
                <a:latin typeface="HGPｺﾞｼｯｸE" panose="020B0900000000000000" pitchFamily="50" charset="-128"/>
                <a:ea typeface="HGPｺﾞｼｯｸE" panose="020B0900000000000000" pitchFamily="50" charset="-128"/>
              </a:rPr>
              <a:t>1994</a:t>
            </a:r>
            <a:r>
              <a:rPr lang="ja-JP" altLang="en-US" sz="2400" dirty="0">
                <a:solidFill>
                  <a:prstClr val="black">
                    <a:lumMod val="75000"/>
                    <a:lumOff val="25000"/>
                  </a:prstClr>
                </a:solidFill>
                <a:latin typeface="HGPｺﾞｼｯｸE" panose="020B0900000000000000" pitchFamily="50" charset="-128"/>
                <a:ea typeface="HGPｺﾞｼｯｸE" panose="020B0900000000000000" pitchFamily="50" charset="-128"/>
              </a:rPr>
              <a:t>）</a:t>
            </a:r>
          </a:p>
        </p:txBody>
      </p:sp>
    </p:spTree>
    <p:extLst>
      <p:ext uri="{BB962C8B-B14F-4D97-AF65-F5344CB8AC3E}">
        <p14:creationId xmlns:p14="http://schemas.microsoft.com/office/powerpoint/2010/main" val="1720482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28</a:t>
            </a:fld>
            <a:endParaRPr lang="en-US" dirty="0">
              <a:solidFill>
                <a:prstClr val="black">
                  <a:lumMod val="65000"/>
                  <a:lumOff val="35000"/>
                </a:prstClr>
              </a:solidFill>
            </a:endParaRPr>
          </a:p>
        </p:txBody>
      </p:sp>
      <p:sp>
        <p:nvSpPr>
          <p:cNvPr id="5" name="タイトル 1">
            <a:extLst>
              <a:ext uri="{FF2B5EF4-FFF2-40B4-BE49-F238E27FC236}">
                <a16:creationId xmlns:a16="http://schemas.microsoft.com/office/drawing/2014/main" id="{73299B73-81BC-42AA-8BF7-39BA528AF6AD}"/>
              </a:ext>
            </a:extLst>
          </p:cNvPr>
          <p:cNvSpPr>
            <a:spLocks noGrp="1"/>
          </p:cNvSpPr>
          <p:nvPr>
            <p:ph type="title"/>
          </p:nvPr>
        </p:nvSpPr>
        <p:spPr/>
        <p:txBody>
          <a:bodyPr>
            <a:normAutofit/>
          </a:bodyPr>
          <a:lstStyle/>
          <a:p>
            <a:r>
              <a:rPr kumimoji="1" lang="ja-JP" altLang="en-US" sz="2700" dirty="0"/>
              <a:t>フリマアプリが消費者行動に与える影響</a:t>
            </a:r>
            <a:endParaRPr kumimoji="1" lang="ja-JP" altLang="en-US" dirty="0"/>
          </a:p>
        </p:txBody>
      </p:sp>
      <p:sp>
        <p:nvSpPr>
          <p:cNvPr id="6" name="テキスト ボックス 5">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dirty="0">
                <a:solidFill>
                  <a:prstClr val="white"/>
                </a:solidFill>
              </a:rPr>
              <a:t>仮説導出</a:t>
            </a:r>
          </a:p>
        </p:txBody>
      </p:sp>
      <p:sp>
        <p:nvSpPr>
          <p:cNvPr id="7" name="正方形/長方形 6">
            <a:extLst>
              <a:ext uri="{FF2B5EF4-FFF2-40B4-BE49-F238E27FC236}">
                <a16:creationId xmlns:a16="http://schemas.microsoft.com/office/drawing/2014/main" id="{D5371151-F20C-4C92-B9F7-0E538758A3A8}"/>
              </a:ext>
            </a:extLst>
          </p:cNvPr>
          <p:cNvSpPr/>
          <p:nvPr/>
        </p:nvSpPr>
        <p:spPr>
          <a:xfrm>
            <a:off x="448073" y="2303339"/>
            <a:ext cx="1467421" cy="400008"/>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マーケティング的刺激</a:t>
            </a:r>
          </a:p>
        </p:txBody>
      </p:sp>
      <p:sp>
        <p:nvSpPr>
          <p:cNvPr id="8" name="正方形/長方形 7">
            <a:extLst>
              <a:ext uri="{FF2B5EF4-FFF2-40B4-BE49-F238E27FC236}">
                <a16:creationId xmlns:a16="http://schemas.microsoft.com/office/drawing/2014/main" id="{206AD324-3A9F-403C-99B7-696E4025B1C2}"/>
              </a:ext>
            </a:extLst>
          </p:cNvPr>
          <p:cNvSpPr/>
          <p:nvPr/>
        </p:nvSpPr>
        <p:spPr>
          <a:xfrm>
            <a:off x="448073" y="2703346"/>
            <a:ext cx="1467421" cy="1293537"/>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食品・ブランド</a:t>
            </a:r>
            <a:endParaRPr kumimoji="1" lang="en-US" altLang="ja-JP" sz="1200" dirty="0">
              <a:solidFill>
                <a:prstClr val="black"/>
              </a:solidFill>
            </a:endParaRPr>
          </a:p>
          <a:p>
            <a:pPr algn="dist"/>
            <a:r>
              <a:rPr kumimoji="1" lang="ja-JP" altLang="en-US" sz="1200" dirty="0">
                <a:solidFill>
                  <a:prstClr val="black"/>
                </a:solidFill>
              </a:rPr>
              <a:t>価格</a:t>
            </a:r>
            <a:endParaRPr kumimoji="1" lang="en-US" altLang="ja-JP" sz="1200" dirty="0">
              <a:solidFill>
                <a:prstClr val="black"/>
              </a:solidFill>
            </a:endParaRPr>
          </a:p>
          <a:p>
            <a:pPr algn="dist"/>
            <a:r>
              <a:rPr kumimoji="1" lang="ja-JP" altLang="en-US" sz="1200" dirty="0">
                <a:solidFill>
                  <a:prstClr val="black"/>
                </a:solidFill>
              </a:rPr>
              <a:t>販売員活動</a:t>
            </a:r>
            <a:endParaRPr kumimoji="1" lang="en-US" altLang="ja-JP" sz="1200" dirty="0">
              <a:solidFill>
                <a:prstClr val="black"/>
              </a:solidFill>
            </a:endParaRPr>
          </a:p>
          <a:p>
            <a:pPr algn="dist"/>
            <a:r>
              <a:rPr kumimoji="1" lang="ja-JP" altLang="en-US" sz="1200" dirty="0">
                <a:solidFill>
                  <a:prstClr val="black"/>
                </a:solidFill>
              </a:rPr>
              <a:t>広告など</a:t>
            </a:r>
          </a:p>
        </p:txBody>
      </p:sp>
      <p:sp>
        <p:nvSpPr>
          <p:cNvPr id="9" name="正方形/長方形 8">
            <a:extLst>
              <a:ext uri="{FF2B5EF4-FFF2-40B4-BE49-F238E27FC236}">
                <a16:creationId xmlns:a16="http://schemas.microsoft.com/office/drawing/2014/main" id="{9EFF7A08-BBEE-4780-A8D5-98E084547427}"/>
              </a:ext>
            </a:extLst>
          </p:cNvPr>
          <p:cNvSpPr/>
          <p:nvPr/>
        </p:nvSpPr>
        <p:spPr>
          <a:xfrm>
            <a:off x="3840135" y="4473344"/>
            <a:ext cx="1039544" cy="53659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問題認知</a:t>
            </a:r>
          </a:p>
        </p:txBody>
      </p:sp>
      <p:sp>
        <p:nvSpPr>
          <p:cNvPr id="10" name="正方形/長方形 9">
            <a:extLst>
              <a:ext uri="{FF2B5EF4-FFF2-40B4-BE49-F238E27FC236}">
                <a16:creationId xmlns:a16="http://schemas.microsoft.com/office/drawing/2014/main" id="{7463B26C-BDE9-4551-B88F-57554C7431D8}"/>
              </a:ext>
            </a:extLst>
          </p:cNvPr>
          <p:cNvSpPr/>
          <p:nvPr/>
        </p:nvSpPr>
        <p:spPr>
          <a:xfrm>
            <a:off x="3373403" y="3996884"/>
            <a:ext cx="7561595" cy="1489515"/>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endParaRPr kumimoji="1" lang="ja-JP" altLang="en-US" sz="1200">
              <a:solidFill>
                <a:prstClr val="black"/>
              </a:solidFill>
            </a:endParaRPr>
          </a:p>
        </p:txBody>
      </p:sp>
      <p:sp>
        <p:nvSpPr>
          <p:cNvPr id="12" name="正方形/長方形 11">
            <a:extLst>
              <a:ext uri="{FF2B5EF4-FFF2-40B4-BE49-F238E27FC236}">
                <a16:creationId xmlns:a16="http://schemas.microsoft.com/office/drawing/2014/main" id="{EBF16EDA-AE94-4C55-B8F6-DE03A9F82E91}"/>
              </a:ext>
            </a:extLst>
          </p:cNvPr>
          <p:cNvSpPr/>
          <p:nvPr/>
        </p:nvSpPr>
        <p:spPr>
          <a:xfrm>
            <a:off x="448073" y="4867281"/>
            <a:ext cx="1467421" cy="37790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消費者の内的特性</a:t>
            </a:r>
          </a:p>
        </p:txBody>
      </p:sp>
      <p:sp>
        <p:nvSpPr>
          <p:cNvPr id="13" name="正方形/長方形 12">
            <a:extLst>
              <a:ext uri="{FF2B5EF4-FFF2-40B4-BE49-F238E27FC236}">
                <a16:creationId xmlns:a16="http://schemas.microsoft.com/office/drawing/2014/main" id="{DAF037C0-A944-4621-8238-B0CD53C7CF6C}"/>
              </a:ext>
            </a:extLst>
          </p:cNvPr>
          <p:cNvSpPr/>
          <p:nvPr/>
        </p:nvSpPr>
        <p:spPr>
          <a:xfrm>
            <a:off x="448073" y="5245284"/>
            <a:ext cx="1467421" cy="1489515"/>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人口統計学的属性</a:t>
            </a:r>
            <a:endParaRPr kumimoji="1" lang="en-US" altLang="ja-JP" sz="1200" dirty="0">
              <a:solidFill>
                <a:prstClr val="black"/>
              </a:solidFill>
            </a:endParaRPr>
          </a:p>
          <a:p>
            <a:pPr algn="dist"/>
            <a:r>
              <a:rPr kumimoji="1" lang="ja-JP" altLang="en-US" sz="1100" dirty="0">
                <a:solidFill>
                  <a:prstClr val="black"/>
                </a:solidFill>
              </a:rPr>
              <a:t>（年齢、性別など）</a:t>
            </a:r>
            <a:endParaRPr kumimoji="1" lang="en-US" altLang="ja-JP" sz="1100" dirty="0">
              <a:solidFill>
                <a:prstClr val="black"/>
              </a:solidFill>
            </a:endParaRPr>
          </a:p>
          <a:p>
            <a:pPr algn="dist"/>
            <a:r>
              <a:rPr kumimoji="1" lang="ja-JP" altLang="en-US" sz="1200" dirty="0">
                <a:solidFill>
                  <a:prstClr val="black"/>
                </a:solidFill>
              </a:rPr>
              <a:t>ライフスタイル</a:t>
            </a:r>
            <a:endParaRPr kumimoji="1" lang="en-US" altLang="ja-JP" sz="1200" dirty="0">
              <a:solidFill>
                <a:prstClr val="black"/>
              </a:solidFill>
            </a:endParaRPr>
          </a:p>
          <a:p>
            <a:pPr algn="dist"/>
            <a:r>
              <a:rPr kumimoji="1" lang="ja-JP" altLang="en-US" sz="1200" dirty="0">
                <a:solidFill>
                  <a:prstClr val="black"/>
                </a:solidFill>
              </a:rPr>
              <a:t>パーソナリティ</a:t>
            </a:r>
            <a:endParaRPr kumimoji="1" lang="en-US" altLang="ja-JP" sz="1200" dirty="0">
              <a:solidFill>
                <a:prstClr val="black"/>
              </a:solidFill>
            </a:endParaRPr>
          </a:p>
          <a:p>
            <a:pPr algn="dist"/>
            <a:r>
              <a:rPr kumimoji="1" lang="ja-JP" altLang="en-US" sz="1200" dirty="0">
                <a:solidFill>
                  <a:prstClr val="black"/>
                </a:solidFill>
              </a:rPr>
              <a:t>価値観</a:t>
            </a:r>
            <a:endParaRPr kumimoji="1" lang="en-US" altLang="ja-JP" sz="1200" dirty="0">
              <a:solidFill>
                <a:prstClr val="black"/>
              </a:solidFill>
            </a:endParaRPr>
          </a:p>
          <a:p>
            <a:pPr algn="dist"/>
            <a:r>
              <a:rPr kumimoji="1" lang="ja-JP" altLang="en-US" sz="1200" dirty="0">
                <a:solidFill>
                  <a:prstClr val="black"/>
                </a:solidFill>
              </a:rPr>
              <a:t>過去の経験など</a:t>
            </a:r>
            <a:endParaRPr kumimoji="1" lang="en-US" altLang="ja-JP" sz="1200" dirty="0">
              <a:solidFill>
                <a:prstClr val="black"/>
              </a:solidFill>
            </a:endParaRPr>
          </a:p>
        </p:txBody>
      </p:sp>
      <p:sp>
        <p:nvSpPr>
          <p:cNvPr id="18" name="正方形/長方形 17">
            <a:extLst>
              <a:ext uri="{FF2B5EF4-FFF2-40B4-BE49-F238E27FC236}">
                <a16:creationId xmlns:a16="http://schemas.microsoft.com/office/drawing/2014/main" id="{BD6B7456-4C1B-47D3-A0CF-114C25ACC7D7}"/>
              </a:ext>
            </a:extLst>
          </p:cNvPr>
          <p:cNvSpPr/>
          <p:nvPr/>
        </p:nvSpPr>
        <p:spPr>
          <a:xfrm>
            <a:off x="3373402" y="2190410"/>
            <a:ext cx="1470779" cy="400008"/>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経済的要因</a:t>
            </a:r>
          </a:p>
        </p:txBody>
      </p:sp>
      <p:sp>
        <p:nvSpPr>
          <p:cNvPr id="19" name="正方形/長方形 18">
            <a:extLst>
              <a:ext uri="{FF2B5EF4-FFF2-40B4-BE49-F238E27FC236}">
                <a16:creationId xmlns:a16="http://schemas.microsoft.com/office/drawing/2014/main" id="{971F656F-6C68-46A9-90A9-717B263A8889}"/>
              </a:ext>
            </a:extLst>
          </p:cNvPr>
          <p:cNvSpPr/>
          <p:nvPr/>
        </p:nvSpPr>
        <p:spPr>
          <a:xfrm>
            <a:off x="5406978" y="2181467"/>
            <a:ext cx="1467421" cy="41061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心理的要因</a:t>
            </a:r>
          </a:p>
        </p:txBody>
      </p:sp>
      <p:sp>
        <p:nvSpPr>
          <p:cNvPr id="20" name="正方形/長方形 19">
            <a:extLst>
              <a:ext uri="{FF2B5EF4-FFF2-40B4-BE49-F238E27FC236}">
                <a16:creationId xmlns:a16="http://schemas.microsoft.com/office/drawing/2014/main" id="{69EB87B5-9384-44FB-B3ED-05191ACDCC8C}"/>
              </a:ext>
            </a:extLst>
          </p:cNvPr>
          <p:cNvSpPr/>
          <p:nvPr/>
        </p:nvSpPr>
        <p:spPr>
          <a:xfrm>
            <a:off x="7412523" y="2181467"/>
            <a:ext cx="1467421" cy="401085"/>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社会的要因</a:t>
            </a:r>
          </a:p>
        </p:txBody>
      </p:sp>
      <p:sp>
        <p:nvSpPr>
          <p:cNvPr id="21" name="正方形/長方形 20">
            <a:extLst>
              <a:ext uri="{FF2B5EF4-FFF2-40B4-BE49-F238E27FC236}">
                <a16:creationId xmlns:a16="http://schemas.microsoft.com/office/drawing/2014/main" id="{670C9C14-67AB-4A58-9501-F6668118BD81}"/>
              </a:ext>
            </a:extLst>
          </p:cNvPr>
          <p:cNvSpPr/>
          <p:nvPr/>
        </p:nvSpPr>
        <p:spPr>
          <a:xfrm>
            <a:off x="9418068" y="2179804"/>
            <a:ext cx="1467421" cy="41061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文化的要因</a:t>
            </a:r>
          </a:p>
        </p:txBody>
      </p:sp>
      <p:sp>
        <p:nvSpPr>
          <p:cNvPr id="22" name="正方形/長方形 21">
            <a:extLst>
              <a:ext uri="{FF2B5EF4-FFF2-40B4-BE49-F238E27FC236}">
                <a16:creationId xmlns:a16="http://schemas.microsoft.com/office/drawing/2014/main" id="{095E5E69-B1C7-4E03-9BF4-CE955A10BD93}"/>
              </a:ext>
            </a:extLst>
          </p:cNvPr>
          <p:cNvSpPr/>
          <p:nvPr/>
        </p:nvSpPr>
        <p:spPr>
          <a:xfrm>
            <a:off x="5237282" y="4473344"/>
            <a:ext cx="1039544" cy="53659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情報探索</a:t>
            </a:r>
          </a:p>
        </p:txBody>
      </p:sp>
      <p:sp>
        <p:nvSpPr>
          <p:cNvPr id="23" name="正方形/長方形 22">
            <a:extLst>
              <a:ext uri="{FF2B5EF4-FFF2-40B4-BE49-F238E27FC236}">
                <a16:creationId xmlns:a16="http://schemas.microsoft.com/office/drawing/2014/main" id="{768F0535-50A8-4E8C-BF48-9BBA3382795D}"/>
              </a:ext>
            </a:extLst>
          </p:cNvPr>
          <p:cNvSpPr/>
          <p:nvPr/>
        </p:nvSpPr>
        <p:spPr>
          <a:xfrm>
            <a:off x="6634428" y="4473344"/>
            <a:ext cx="1039544" cy="53659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選択代案の評価</a:t>
            </a:r>
          </a:p>
        </p:txBody>
      </p:sp>
      <p:sp>
        <p:nvSpPr>
          <p:cNvPr id="24" name="正方形/長方形 23">
            <a:extLst>
              <a:ext uri="{FF2B5EF4-FFF2-40B4-BE49-F238E27FC236}">
                <a16:creationId xmlns:a16="http://schemas.microsoft.com/office/drawing/2014/main" id="{3C0E12F8-CB28-4B98-A92D-2641855DB156}"/>
              </a:ext>
            </a:extLst>
          </p:cNvPr>
          <p:cNvSpPr/>
          <p:nvPr/>
        </p:nvSpPr>
        <p:spPr>
          <a:xfrm>
            <a:off x="8026248" y="4473344"/>
            <a:ext cx="1039544" cy="53659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購買の実行と停止</a:t>
            </a:r>
          </a:p>
        </p:txBody>
      </p:sp>
      <p:sp>
        <p:nvSpPr>
          <p:cNvPr id="25" name="正方形/長方形 24">
            <a:extLst>
              <a:ext uri="{FF2B5EF4-FFF2-40B4-BE49-F238E27FC236}">
                <a16:creationId xmlns:a16="http://schemas.microsoft.com/office/drawing/2014/main" id="{43B2675D-A42E-4DA0-8420-FFEC11D01CCA}"/>
              </a:ext>
            </a:extLst>
          </p:cNvPr>
          <p:cNvSpPr/>
          <p:nvPr/>
        </p:nvSpPr>
        <p:spPr>
          <a:xfrm>
            <a:off x="9418068" y="4473344"/>
            <a:ext cx="1039544" cy="53659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購買後の評価</a:t>
            </a:r>
          </a:p>
        </p:txBody>
      </p:sp>
      <p:sp>
        <p:nvSpPr>
          <p:cNvPr id="26" name="正方形/長方形 25">
            <a:extLst>
              <a:ext uri="{FF2B5EF4-FFF2-40B4-BE49-F238E27FC236}">
                <a16:creationId xmlns:a16="http://schemas.microsoft.com/office/drawing/2014/main" id="{B885537A-D372-40D4-92AB-1832DD9C6677}"/>
              </a:ext>
            </a:extLst>
          </p:cNvPr>
          <p:cNvSpPr/>
          <p:nvPr/>
        </p:nvSpPr>
        <p:spPr>
          <a:xfrm>
            <a:off x="3373402" y="2592081"/>
            <a:ext cx="1470779" cy="1013264"/>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所得</a:t>
            </a:r>
          </a:p>
        </p:txBody>
      </p:sp>
      <p:sp>
        <p:nvSpPr>
          <p:cNvPr id="28" name="正方形/長方形 27">
            <a:extLst>
              <a:ext uri="{FF2B5EF4-FFF2-40B4-BE49-F238E27FC236}">
                <a16:creationId xmlns:a16="http://schemas.microsoft.com/office/drawing/2014/main" id="{2626C10D-AB85-465B-AA6D-8A07AC2BBC9F}"/>
              </a:ext>
            </a:extLst>
          </p:cNvPr>
          <p:cNvSpPr/>
          <p:nvPr/>
        </p:nvSpPr>
        <p:spPr>
          <a:xfrm>
            <a:off x="5406978" y="2587426"/>
            <a:ext cx="1467421" cy="1022573"/>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学習</a:t>
            </a:r>
            <a:endParaRPr kumimoji="1" lang="en-US" altLang="ja-JP" sz="1200" dirty="0">
              <a:solidFill>
                <a:prstClr val="black"/>
              </a:solidFill>
            </a:endParaRPr>
          </a:p>
          <a:p>
            <a:pPr algn="dist"/>
            <a:r>
              <a:rPr kumimoji="1" lang="ja-JP" altLang="en-US" sz="1200" dirty="0">
                <a:solidFill>
                  <a:prstClr val="black"/>
                </a:solidFill>
              </a:rPr>
              <a:t>知覚</a:t>
            </a:r>
            <a:endParaRPr kumimoji="1" lang="en-US" altLang="ja-JP" sz="1200" dirty="0">
              <a:solidFill>
                <a:prstClr val="black"/>
              </a:solidFill>
            </a:endParaRPr>
          </a:p>
          <a:p>
            <a:pPr algn="dist"/>
            <a:r>
              <a:rPr kumimoji="1" lang="ja-JP" altLang="en-US" sz="1200" dirty="0">
                <a:solidFill>
                  <a:prstClr val="black"/>
                </a:solidFill>
              </a:rPr>
              <a:t>パーソナリティ</a:t>
            </a:r>
            <a:endParaRPr kumimoji="1" lang="en-US" altLang="ja-JP" sz="1200" dirty="0">
              <a:solidFill>
                <a:prstClr val="black"/>
              </a:solidFill>
            </a:endParaRPr>
          </a:p>
          <a:p>
            <a:pPr algn="dist"/>
            <a:r>
              <a:rPr kumimoji="1" lang="ja-JP" altLang="en-US" sz="1200" dirty="0">
                <a:solidFill>
                  <a:prstClr val="black"/>
                </a:solidFill>
              </a:rPr>
              <a:t>態度など</a:t>
            </a:r>
          </a:p>
        </p:txBody>
      </p:sp>
      <p:sp>
        <p:nvSpPr>
          <p:cNvPr id="29" name="正方形/長方形 28">
            <a:extLst>
              <a:ext uri="{FF2B5EF4-FFF2-40B4-BE49-F238E27FC236}">
                <a16:creationId xmlns:a16="http://schemas.microsoft.com/office/drawing/2014/main" id="{ABAF11B4-45F0-4376-ADA2-F4463A170F24}"/>
              </a:ext>
            </a:extLst>
          </p:cNvPr>
          <p:cNvSpPr/>
          <p:nvPr/>
        </p:nvSpPr>
        <p:spPr>
          <a:xfrm>
            <a:off x="7412523" y="2583921"/>
            <a:ext cx="1467421" cy="1020581"/>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準拠集団</a:t>
            </a:r>
            <a:endParaRPr kumimoji="1" lang="en-US" altLang="ja-JP" sz="1200" dirty="0">
              <a:solidFill>
                <a:prstClr val="black"/>
              </a:solidFill>
            </a:endParaRPr>
          </a:p>
          <a:p>
            <a:pPr algn="dist"/>
            <a:r>
              <a:rPr kumimoji="1" lang="ja-JP" altLang="en-US" sz="1200" dirty="0">
                <a:solidFill>
                  <a:prstClr val="black"/>
                </a:solidFill>
              </a:rPr>
              <a:t>社会階級</a:t>
            </a:r>
            <a:endParaRPr kumimoji="1" lang="en-US" altLang="ja-JP" sz="1200" dirty="0">
              <a:solidFill>
                <a:prstClr val="black"/>
              </a:solidFill>
            </a:endParaRPr>
          </a:p>
          <a:p>
            <a:pPr algn="dist"/>
            <a:r>
              <a:rPr kumimoji="1" lang="ja-JP" altLang="en-US" sz="1200" dirty="0">
                <a:solidFill>
                  <a:prstClr val="black"/>
                </a:solidFill>
              </a:rPr>
              <a:t>パーソナル・インフルエンスなど</a:t>
            </a:r>
          </a:p>
        </p:txBody>
      </p:sp>
      <p:sp>
        <p:nvSpPr>
          <p:cNvPr id="30" name="正方形/長方形 29">
            <a:extLst>
              <a:ext uri="{FF2B5EF4-FFF2-40B4-BE49-F238E27FC236}">
                <a16:creationId xmlns:a16="http://schemas.microsoft.com/office/drawing/2014/main" id="{0C4A87F0-137E-4810-9FF4-E68ABE37ACEA}"/>
              </a:ext>
            </a:extLst>
          </p:cNvPr>
          <p:cNvSpPr/>
          <p:nvPr/>
        </p:nvSpPr>
        <p:spPr>
          <a:xfrm>
            <a:off x="9418068" y="2592081"/>
            <a:ext cx="1467421" cy="1020581"/>
          </a:xfrm>
          <a:prstGeom prst="rect">
            <a:avLst/>
          </a:prstGeom>
          <a:noFill/>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dist"/>
            <a:r>
              <a:rPr kumimoji="1" lang="ja-JP" altLang="en-US" sz="1200" dirty="0">
                <a:solidFill>
                  <a:prstClr val="black"/>
                </a:solidFill>
              </a:rPr>
              <a:t>文化</a:t>
            </a:r>
            <a:endParaRPr kumimoji="1" lang="en-US" altLang="ja-JP" sz="1200" dirty="0">
              <a:solidFill>
                <a:prstClr val="black"/>
              </a:solidFill>
            </a:endParaRPr>
          </a:p>
          <a:p>
            <a:pPr algn="dist"/>
            <a:r>
              <a:rPr kumimoji="1" lang="ja-JP" altLang="en-US" sz="1200" dirty="0">
                <a:solidFill>
                  <a:prstClr val="black"/>
                </a:solidFill>
              </a:rPr>
              <a:t>下位文化</a:t>
            </a:r>
          </a:p>
        </p:txBody>
      </p:sp>
      <p:sp>
        <p:nvSpPr>
          <p:cNvPr id="31" name="テキスト ボックス 30">
            <a:extLst>
              <a:ext uri="{FF2B5EF4-FFF2-40B4-BE49-F238E27FC236}">
                <a16:creationId xmlns:a16="http://schemas.microsoft.com/office/drawing/2014/main" id="{0CA9DB09-3D60-4C24-B530-FE1BF1462FAE}"/>
              </a:ext>
            </a:extLst>
          </p:cNvPr>
          <p:cNvSpPr txBox="1"/>
          <p:nvPr/>
        </p:nvSpPr>
        <p:spPr>
          <a:xfrm>
            <a:off x="593629" y="1965272"/>
            <a:ext cx="1176308" cy="369332"/>
          </a:xfrm>
          <a:prstGeom prst="rect">
            <a:avLst/>
          </a:prstGeom>
          <a:noFill/>
        </p:spPr>
        <p:txBody>
          <a:bodyPr wrap="square" rtlCol="0">
            <a:spAutoFit/>
          </a:bodyPr>
          <a:lstStyle/>
          <a:p>
            <a:pPr algn="ctr"/>
            <a:r>
              <a:rPr kumimoji="1" lang="ja-JP" altLang="en-US" dirty="0">
                <a:solidFill>
                  <a:prstClr val="black"/>
                </a:solidFill>
              </a:rPr>
              <a:t>（刺激）</a:t>
            </a:r>
          </a:p>
        </p:txBody>
      </p:sp>
      <p:sp>
        <p:nvSpPr>
          <p:cNvPr id="32" name="テキスト ボックス 31">
            <a:extLst>
              <a:ext uri="{FF2B5EF4-FFF2-40B4-BE49-F238E27FC236}">
                <a16:creationId xmlns:a16="http://schemas.microsoft.com/office/drawing/2014/main" id="{BBABFEBF-D9CB-478F-A195-ED00DD5F9BAA}"/>
              </a:ext>
            </a:extLst>
          </p:cNvPr>
          <p:cNvSpPr txBox="1"/>
          <p:nvPr/>
        </p:nvSpPr>
        <p:spPr>
          <a:xfrm>
            <a:off x="5043414" y="1804690"/>
            <a:ext cx="4221572" cy="369332"/>
          </a:xfrm>
          <a:prstGeom prst="rect">
            <a:avLst/>
          </a:prstGeom>
          <a:noFill/>
        </p:spPr>
        <p:txBody>
          <a:bodyPr wrap="square" rtlCol="0">
            <a:spAutoFit/>
          </a:bodyPr>
          <a:lstStyle/>
          <a:p>
            <a:pPr algn="ctr"/>
            <a:r>
              <a:rPr kumimoji="1" lang="ja-JP" altLang="en-US" dirty="0">
                <a:solidFill>
                  <a:prstClr val="black"/>
                </a:solidFill>
              </a:rPr>
              <a:t>（購買意思決定過程への影響要因）</a:t>
            </a:r>
          </a:p>
        </p:txBody>
      </p:sp>
      <p:sp>
        <p:nvSpPr>
          <p:cNvPr id="33" name="テキスト ボックス 32">
            <a:extLst>
              <a:ext uri="{FF2B5EF4-FFF2-40B4-BE49-F238E27FC236}">
                <a16:creationId xmlns:a16="http://schemas.microsoft.com/office/drawing/2014/main" id="{C83E661A-429A-4328-84D9-7B83F1501AFE}"/>
              </a:ext>
            </a:extLst>
          </p:cNvPr>
          <p:cNvSpPr txBox="1"/>
          <p:nvPr/>
        </p:nvSpPr>
        <p:spPr>
          <a:xfrm>
            <a:off x="4763366" y="5539963"/>
            <a:ext cx="4781659" cy="369332"/>
          </a:xfrm>
          <a:prstGeom prst="rect">
            <a:avLst/>
          </a:prstGeom>
          <a:noFill/>
        </p:spPr>
        <p:txBody>
          <a:bodyPr wrap="square" rtlCol="0">
            <a:spAutoFit/>
          </a:bodyPr>
          <a:lstStyle/>
          <a:p>
            <a:pPr algn="ctr"/>
            <a:r>
              <a:rPr kumimoji="1" lang="ja-JP" altLang="en-US" dirty="0">
                <a:solidFill>
                  <a:prstClr val="black"/>
                </a:solidFill>
              </a:rPr>
              <a:t>（購買意思決定過程）</a:t>
            </a:r>
          </a:p>
        </p:txBody>
      </p:sp>
      <p:sp>
        <p:nvSpPr>
          <p:cNvPr id="34" name="テキスト ボックス 33">
            <a:extLst>
              <a:ext uri="{FF2B5EF4-FFF2-40B4-BE49-F238E27FC236}">
                <a16:creationId xmlns:a16="http://schemas.microsoft.com/office/drawing/2014/main" id="{03F681AD-64D3-4276-9984-74D7B36B1BD6}"/>
              </a:ext>
            </a:extLst>
          </p:cNvPr>
          <p:cNvSpPr txBox="1"/>
          <p:nvPr/>
        </p:nvSpPr>
        <p:spPr>
          <a:xfrm>
            <a:off x="4942115" y="6083617"/>
            <a:ext cx="4424163" cy="369332"/>
          </a:xfrm>
          <a:prstGeom prst="rect">
            <a:avLst/>
          </a:prstGeom>
          <a:noFill/>
        </p:spPr>
        <p:txBody>
          <a:bodyPr wrap="square" rtlCol="0">
            <a:spAutoFit/>
          </a:bodyPr>
          <a:lstStyle/>
          <a:p>
            <a:pPr algn="ctr"/>
            <a:r>
              <a:rPr kumimoji="1" lang="ja-JP" altLang="en-US" dirty="0">
                <a:solidFill>
                  <a:prstClr val="black"/>
                </a:solidFill>
              </a:rPr>
              <a:t>（フィードバック～経験と記憶～）</a:t>
            </a:r>
          </a:p>
        </p:txBody>
      </p:sp>
      <p:cxnSp>
        <p:nvCxnSpPr>
          <p:cNvPr id="36" name="直線矢印コネクタ 35">
            <a:extLst>
              <a:ext uri="{FF2B5EF4-FFF2-40B4-BE49-F238E27FC236}">
                <a16:creationId xmlns:a16="http://schemas.microsoft.com/office/drawing/2014/main" id="{DDED7B04-3207-46BA-9DF4-4C25AD82580F}"/>
              </a:ext>
            </a:extLst>
          </p:cNvPr>
          <p:cNvCxnSpPr>
            <a:cxnSpLocks/>
          </p:cNvCxnSpPr>
          <p:nvPr/>
        </p:nvCxnSpPr>
        <p:spPr>
          <a:xfrm>
            <a:off x="1181783" y="4407737"/>
            <a:ext cx="215276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D5FFDE25-C6DA-43C0-A117-0C795EC67F12}"/>
              </a:ext>
            </a:extLst>
          </p:cNvPr>
          <p:cNvCxnSpPr>
            <a:cxnSpLocks/>
            <a:stCxn id="8" idx="2"/>
          </p:cNvCxnSpPr>
          <p:nvPr/>
        </p:nvCxnSpPr>
        <p:spPr>
          <a:xfrm>
            <a:off x="1181784" y="3996883"/>
            <a:ext cx="0" cy="41085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a:extLst>
              <a:ext uri="{FF2B5EF4-FFF2-40B4-BE49-F238E27FC236}">
                <a16:creationId xmlns:a16="http://schemas.microsoft.com/office/drawing/2014/main" id="{C021FD4B-3D7F-4A4D-91DD-6A19635B6704}"/>
              </a:ext>
            </a:extLst>
          </p:cNvPr>
          <p:cNvCxnSpPr>
            <a:cxnSpLocks/>
            <a:stCxn id="12" idx="0"/>
          </p:cNvCxnSpPr>
          <p:nvPr/>
        </p:nvCxnSpPr>
        <p:spPr>
          <a:xfrm flipH="1" flipV="1">
            <a:off x="1181783" y="4741641"/>
            <a:ext cx="1" cy="12564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18CFB3BC-62EF-4F81-9E90-8176816D4CCE}"/>
              </a:ext>
            </a:extLst>
          </p:cNvPr>
          <p:cNvCxnSpPr>
            <a:cxnSpLocks/>
            <a:endCxn id="10" idx="1"/>
          </p:cNvCxnSpPr>
          <p:nvPr/>
        </p:nvCxnSpPr>
        <p:spPr>
          <a:xfrm>
            <a:off x="1181783" y="4741642"/>
            <a:ext cx="219162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890D0994-3A04-425C-8468-9FA116D38E65}"/>
              </a:ext>
            </a:extLst>
          </p:cNvPr>
          <p:cNvCxnSpPr>
            <a:cxnSpLocks/>
            <a:stCxn id="29" idx="2"/>
          </p:cNvCxnSpPr>
          <p:nvPr/>
        </p:nvCxnSpPr>
        <p:spPr>
          <a:xfrm flipH="1">
            <a:off x="8146233" y="3604502"/>
            <a:ext cx="1" cy="38285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B2A04CFF-1CC3-46B4-ACB4-DB2F6676B9A4}"/>
              </a:ext>
            </a:extLst>
          </p:cNvPr>
          <p:cNvCxnSpPr>
            <a:cxnSpLocks/>
            <a:stCxn id="28" idx="2"/>
          </p:cNvCxnSpPr>
          <p:nvPr/>
        </p:nvCxnSpPr>
        <p:spPr>
          <a:xfrm flipH="1">
            <a:off x="6140688" y="3609999"/>
            <a:ext cx="1" cy="37956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AEA238B1-8A05-40AC-A3B7-651BFF69A57C}"/>
              </a:ext>
            </a:extLst>
          </p:cNvPr>
          <p:cNvCxnSpPr>
            <a:cxnSpLocks/>
            <a:stCxn id="26" idx="2"/>
          </p:cNvCxnSpPr>
          <p:nvPr/>
        </p:nvCxnSpPr>
        <p:spPr>
          <a:xfrm flipH="1">
            <a:off x="4106081" y="3605345"/>
            <a:ext cx="2711" cy="38422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037BB904-D570-46E2-A1BB-E28979BCE0BC}"/>
              </a:ext>
            </a:extLst>
          </p:cNvPr>
          <p:cNvCxnSpPr>
            <a:cxnSpLocks/>
            <a:stCxn id="25" idx="3"/>
          </p:cNvCxnSpPr>
          <p:nvPr/>
        </p:nvCxnSpPr>
        <p:spPr>
          <a:xfrm>
            <a:off x="10457612" y="4741641"/>
            <a:ext cx="82966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34552C91-F499-460B-84EB-51658925F385}"/>
              </a:ext>
            </a:extLst>
          </p:cNvPr>
          <p:cNvCxnSpPr>
            <a:cxnSpLocks/>
            <a:stCxn id="24" idx="3"/>
            <a:endCxn id="25" idx="1"/>
          </p:cNvCxnSpPr>
          <p:nvPr/>
        </p:nvCxnSpPr>
        <p:spPr>
          <a:xfrm>
            <a:off x="9065792" y="4741641"/>
            <a:ext cx="35227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FB3E8AE1-3527-4128-9941-10C841FE0498}"/>
              </a:ext>
            </a:extLst>
          </p:cNvPr>
          <p:cNvCxnSpPr>
            <a:cxnSpLocks/>
            <a:stCxn id="23" idx="3"/>
            <a:endCxn id="24" idx="1"/>
          </p:cNvCxnSpPr>
          <p:nvPr/>
        </p:nvCxnSpPr>
        <p:spPr>
          <a:xfrm>
            <a:off x="7673972" y="4741641"/>
            <a:ext cx="35227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5D339762-FF5E-4463-9C99-2AF8E01F087A}"/>
              </a:ext>
            </a:extLst>
          </p:cNvPr>
          <p:cNvCxnSpPr>
            <a:cxnSpLocks/>
            <a:stCxn id="22" idx="3"/>
            <a:endCxn id="23" idx="1"/>
          </p:cNvCxnSpPr>
          <p:nvPr/>
        </p:nvCxnSpPr>
        <p:spPr>
          <a:xfrm>
            <a:off x="6276826" y="4741641"/>
            <a:ext cx="35760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DBF857A1-B3AD-4F82-A2B6-C8AA3369D33A}"/>
              </a:ext>
            </a:extLst>
          </p:cNvPr>
          <p:cNvCxnSpPr>
            <a:cxnSpLocks/>
            <a:stCxn id="9" idx="3"/>
            <a:endCxn id="22" idx="1"/>
          </p:cNvCxnSpPr>
          <p:nvPr/>
        </p:nvCxnSpPr>
        <p:spPr>
          <a:xfrm>
            <a:off x="4879679" y="4741641"/>
            <a:ext cx="357603"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F1F831CC-1893-498B-9216-76281A1083AA}"/>
              </a:ext>
            </a:extLst>
          </p:cNvPr>
          <p:cNvCxnSpPr>
            <a:cxnSpLocks/>
            <a:stCxn id="10" idx="1"/>
            <a:endCxn id="9" idx="1"/>
          </p:cNvCxnSpPr>
          <p:nvPr/>
        </p:nvCxnSpPr>
        <p:spPr>
          <a:xfrm flipV="1">
            <a:off x="3373403" y="4741641"/>
            <a:ext cx="466732"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2" name="直線矢印コネクタ 81">
            <a:extLst>
              <a:ext uri="{FF2B5EF4-FFF2-40B4-BE49-F238E27FC236}">
                <a16:creationId xmlns:a16="http://schemas.microsoft.com/office/drawing/2014/main" id="{4286B8A7-CE44-4846-8117-AABEA429B3CB}"/>
              </a:ext>
            </a:extLst>
          </p:cNvPr>
          <p:cNvCxnSpPr>
            <a:cxnSpLocks/>
            <a:stCxn id="30" idx="2"/>
          </p:cNvCxnSpPr>
          <p:nvPr/>
        </p:nvCxnSpPr>
        <p:spPr>
          <a:xfrm flipH="1">
            <a:off x="10151778" y="3612662"/>
            <a:ext cx="1" cy="3760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a:extLst>
              <a:ext uri="{FF2B5EF4-FFF2-40B4-BE49-F238E27FC236}">
                <a16:creationId xmlns:a16="http://schemas.microsoft.com/office/drawing/2014/main" id="{CF347947-1C81-458B-8DF0-D5C037784AC1}"/>
              </a:ext>
            </a:extLst>
          </p:cNvPr>
          <p:cNvCxnSpPr>
            <a:cxnSpLocks/>
            <a:endCxn id="13" idx="3"/>
          </p:cNvCxnSpPr>
          <p:nvPr/>
        </p:nvCxnSpPr>
        <p:spPr>
          <a:xfrm flipH="1">
            <a:off x="1915494" y="5990041"/>
            <a:ext cx="9371780" cy="1"/>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CD24238B-ED32-4A5E-8509-0C39DF820F42}"/>
              </a:ext>
            </a:extLst>
          </p:cNvPr>
          <p:cNvCxnSpPr>
            <a:cxnSpLocks/>
          </p:cNvCxnSpPr>
          <p:nvPr/>
        </p:nvCxnSpPr>
        <p:spPr>
          <a:xfrm>
            <a:off x="11287276" y="4748959"/>
            <a:ext cx="0" cy="1241082"/>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00C488A1-7F15-4604-8D57-B7CD1399C159}"/>
              </a:ext>
            </a:extLst>
          </p:cNvPr>
          <p:cNvSpPr txBox="1"/>
          <p:nvPr/>
        </p:nvSpPr>
        <p:spPr>
          <a:xfrm>
            <a:off x="3447716" y="6540849"/>
            <a:ext cx="8744284" cy="276999"/>
          </a:xfrm>
          <a:prstGeom prst="rect">
            <a:avLst/>
          </a:prstGeom>
          <a:noFill/>
        </p:spPr>
        <p:txBody>
          <a:bodyPr wrap="square" rtlCol="0">
            <a:spAutoFit/>
          </a:bodyPr>
          <a:lstStyle/>
          <a:p>
            <a:r>
              <a:rPr kumimoji="1" lang="ja-JP" altLang="en-US" sz="1200" dirty="0">
                <a:solidFill>
                  <a:prstClr val="black"/>
                </a:solidFill>
              </a:rPr>
              <a:t>「消費者の心理と行動：リスク知覚とマーケティング対応」　神山進　</a:t>
            </a:r>
            <a:r>
              <a:rPr kumimoji="1" lang="ja-JP" altLang="en-US" sz="1200" dirty="0" err="1">
                <a:solidFill>
                  <a:prstClr val="black"/>
                </a:solidFill>
              </a:rPr>
              <a:t>ｐ</a:t>
            </a:r>
            <a:r>
              <a:rPr kumimoji="1" lang="en-US" altLang="ja-JP" sz="1200" dirty="0">
                <a:solidFill>
                  <a:prstClr val="black"/>
                </a:solidFill>
              </a:rPr>
              <a:t>.</a:t>
            </a:r>
            <a:r>
              <a:rPr kumimoji="1" lang="ja-JP" altLang="en-US" sz="1200" dirty="0">
                <a:solidFill>
                  <a:prstClr val="black"/>
                </a:solidFill>
              </a:rPr>
              <a:t>９７　図７　購買意思決定行動に影響する諸要因　</a:t>
            </a:r>
          </a:p>
        </p:txBody>
      </p:sp>
    </p:spTree>
    <p:extLst>
      <p:ext uri="{BB962C8B-B14F-4D97-AF65-F5344CB8AC3E}">
        <p14:creationId xmlns:p14="http://schemas.microsoft.com/office/powerpoint/2010/main" val="41606038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kumimoji="1" lang="ja-JP" altLang="en-US" sz="2700"/>
              <a:t>フリマアプリが消費者行動に与える影響</a:t>
            </a:r>
            <a:endParaRPr kumimoji="1" lang="ja-JP" altLang="en-US"/>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29</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dirty="0">
                <a:solidFill>
                  <a:prstClr val="white"/>
                </a:solidFill>
              </a:rPr>
              <a:t>仮説</a:t>
            </a:r>
            <a:r>
              <a:rPr kumimoji="1" lang="ja-JP" altLang="en-US" sz="2000">
                <a:solidFill>
                  <a:prstClr val="white"/>
                </a:solidFill>
              </a:rPr>
              <a:t>導出</a:t>
            </a:r>
          </a:p>
        </p:txBody>
      </p:sp>
      <p:graphicFrame>
        <p:nvGraphicFramePr>
          <p:cNvPr id="8" name="表 10">
            <a:extLst>
              <a:ext uri="{FF2B5EF4-FFF2-40B4-BE49-F238E27FC236}">
                <a16:creationId xmlns:a16="http://schemas.microsoft.com/office/drawing/2014/main" id="{2927DEA9-0057-4760-9BCF-FDDCB5FD7D72}"/>
              </a:ext>
            </a:extLst>
          </p:cNvPr>
          <p:cNvGraphicFramePr>
            <a:graphicFrameLocks noGrp="1"/>
          </p:cNvGraphicFramePr>
          <p:nvPr>
            <p:extLst/>
          </p:nvPr>
        </p:nvGraphicFramePr>
        <p:xfrm>
          <a:off x="433754" y="2074984"/>
          <a:ext cx="11244080" cy="4233589"/>
        </p:xfrm>
        <a:graphic>
          <a:graphicData uri="http://schemas.openxmlformats.org/drawingml/2006/table">
            <a:tbl>
              <a:tblPr firstRow="1" bandRow="1">
                <a:tableStyleId>{5C22544A-7EE6-4342-B048-85BDC9FD1C3A}</a:tableStyleId>
              </a:tblPr>
              <a:tblGrid>
                <a:gridCol w="2455979">
                  <a:extLst>
                    <a:ext uri="{9D8B030D-6E8A-4147-A177-3AD203B41FA5}">
                      <a16:colId xmlns:a16="http://schemas.microsoft.com/office/drawing/2014/main" val="3565400001"/>
                    </a:ext>
                  </a:extLst>
                </a:gridCol>
                <a:gridCol w="2291480">
                  <a:extLst>
                    <a:ext uri="{9D8B030D-6E8A-4147-A177-3AD203B41FA5}">
                      <a16:colId xmlns:a16="http://schemas.microsoft.com/office/drawing/2014/main" val="2988967444"/>
                    </a:ext>
                  </a:extLst>
                </a:gridCol>
                <a:gridCol w="6496621">
                  <a:extLst>
                    <a:ext uri="{9D8B030D-6E8A-4147-A177-3AD203B41FA5}">
                      <a16:colId xmlns:a16="http://schemas.microsoft.com/office/drawing/2014/main" val="1662401420"/>
                    </a:ext>
                  </a:extLst>
                </a:gridCol>
              </a:tblGrid>
              <a:tr h="373401">
                <a:tc>
                  <a:txBody>
                    <a:bodyPr/>
                    <a:lstStyle/>
                    <a:p>
                      <a:pPr lvl="0" algn="ctr">
                        <a:buNone/>
                      </a:pPr>
                      <a:r>
                        <a:rPr kumimoji="1" lang="ja-JP" altLang="en-US" sz="1600"/>
                        <a:t>リスクの分類</a:t>
                      </a:r>
                    </a:p>
                  </a:txBody>
                  <a:tcPr/>
                </a:tc>
                <a:tc>
                  <a:txBody>
                    <a:bodyPr/>
                    <a:lstStyle/>
                    <a:p>
                      <a:pPr algn="ctr">
                        <a:buNone/>
                      </a:pPr>
                      <a:r>
                        <a:rPr kumimoji="1" lang="ja-JP" altLang="en-US" sz="1600"/>
                        <a:t>リスクの種類</a:t>
                      </a:r>
                    </a:p>
                  </a:txBody>
                  <a:tcPr/>
                </a:tc>
                <a:tc>
                  <a:txBody>
                    <a:bodyPr/>
                    <a:lstStyle/>
                    <a:p>
                      <a:pPr algn="ctr">
                        <a:buNone/>
                      </a:pPr>
                      <a:r>
                        <a:rPr kumimoji="1" lang="ja-JP" altLang="en-US" sz="1600"/>
                        <a:t>リスクの内容</a:t>
                      </a:r>
                    </a:p>
                  </a:txBody>
                  <a:tcPr/>
                </a:tc>
                <a:extLst>
                  <a:ext uri="{0D108BD9-81ED-4DB2-BD59-A6C34878D82A}">
                    <a16:rowId xmlns:a16="http://schemas.microsoft.com/office/drawing/2014/main" val="3262477559"/>
                  </a:ext>
                </a:extLst>
              </a:tr>
              <a:tr h="373401">
                <a:tc rowSpan="5">
                  <a:txBody>
                    <a:bodyPr/>
                    <a:lstStyle/>
                    <a:p>
                      <a:pPr lvl="0" algn="ctr">
                        <a:buNone/>
                      </a:pPr>
                      <a:r>
                        <a:rPr kumimoji="1" lang="ja-JP" altLang="en-US" sz="1600"/>
                        <a:t>商品に関するリスク</a:t>
                      </a:r>
                    </a:p>
                  </a:txBody>
                  <a:tcPr anchor="ctr"/>
                </a:tc>
                <a:tc>
                  <a:txBody>
                    <a:bodyPr/>
                    <a:lstStyle/>
                    <a:p>
                      <a:pPr algn="ctr">
                        <a:buNone/>
                      </a:pPr>
                      <a:r>
                        <a:rPr kumimoji="1" lang="ja-JP" altLang="en-US" sz="1600"/>
                        <a:t>パフォーマンス・</a:t>
                      </a:r>
                      <a:endParaRPr kumimoji="1" lang="ja-JP"/>
                    </a:p>
                    <a:p>
                      <a:pPr lvl="0" algn="ctr">
                        <a:buNone/>
                      </a:pPr>
                      <a:r>
                        <a:rPr kumimoji="1" lang="ja-JP" altLang="en-US" sz="1600"/>
                        <a:t>リスク</a:t>
                      </a:r>
                    </a:p>
                  </a:txBody>
                  <a:tcPr anchor="ctr"/>
                </a:tc>
                <a:tc>
                  <a:txBody>
                    <a:bodyPr/>
                    <a:lstStyle/>
                    <a:p>
                      <a:pPr>
                        <a:buNone/>
                      </a:pPr>
                      <a:r>
                        <a:rPr kumimoji="1" lang="ja-JP" altLang="en-US" sz="1600"/>
                        <a:t>商品をうまく使いこなせず機能しない</a:t>
                      </a:r>
                    </a:p>
                  </a:txBody>
                  <a:tcPr/>
                </a:tc>
                <a:extLst>
                  <a:ext uri="{0D108BD9-81ED-4DB2-BD59-A6C34878D82A}">
                    <a16:rowId xmlns:a16="http://schemas.microsoft.com/office/drawing/2014/main" val="1220345337"/>
                  </a:ext>
                </a:extLst>
              </a:tr>
              <a:tr h="362402">
                <a:tc vMerge="1">
                  <a:txBody>
                    <a:bodyPr/>
                    <a:lstStyle/>
                    <a:p>
                      <a:endParaRPr kumimoji="1" lang="ja-JP"/>
                    </a:p>
                  </a:txBody>
                  <a:tcPr/>
                </a:tc>
                <a:tc>
                  <a:txBody>
                    <a:bodyPr/>
                    <a:lstStyle/>
                    <a:p>
                      <a:pPr algn="ctr">
                        <a:buNone/>
                      </a:pPr>
                      <a:r>
                        <a:rPr kumimoji="1" lang="ja-JP" altLang="en-US" sz="1600"/>
                        <a:t>物理的リスク</a:t>
                      </a:r>
                    </a:p>
                  </a:txBody>
                  <a:tcPr anchor="ctr"/>
                </a:tc>
                <a:tc>
                  <a:txBody>
                    <a:bodyPr/>
                    <a:lstStyle/>
                    <a:p>
                      <a:pPr>
                        <a:buNone/>
                      </a:pPr>
                      <a:r>
                        <a:rPr kumimoji="1" lang="ja-JP" altLang="en-US" sz="1600"/>
                        <a:t>商品が破損してしまう</a:t>
                      </a:r>
                    </a:p>
                  </a:txBody>
                  <a:tcPr/>
                </a:tc>
                <a:extLst>
                  <a:ext uri="{0D108BD9-81ED-4DB2-BD59-A6C34878D82A}">
                    <a16:rowId xmlns:a16="http://schemas.microsoft.com/office/drawing/2014/main" val="3759809018"/>
                  </a:ext>
                </a:extLst>
              </a:tr>
              <a:tr h="362402">
                <a:tc vMerge="1">
                  <a:txBody>
                    <a:bodyPr/>
                    <a:lstStyle/>
                    <a:p>
                      <a:endParaRPr kumimoji="1" lang="ja-JP"/>
                    </a:p>
                  </a:txBody>
                  <a:tcPr/>
                </a:tc>
                <a:tc>
                  <a:txBody>
                    <a:bodyPr/>
                    <a:lstStyle/>
                    <a:p>
                      <a:pPr algn="ctr">
                        <a:buNone/>
                      </a:pPr>
                      <a:r>
                        <a:rPr kumimoji="1" lang="ja-JP" altLang="en-US" sz="1600"/>
                        <a:t>身体的リスク</a:t>
                      </a:r>
                    </a:p>
                  </a:txBody>
                  <a:tcPr anchor="ctr"/>
                </a:tc>
                <a:tc>
                  <a:txBody>
                    <a:bodyPr/>
                    <a:lstStyle/>
                    <a:p>
                      <a:pPr>
                        <a:buNone/>
                      </a:pPr>
                      <a:r>
                        <a:rPr kumimoji="1" lang="ja-JP" altLang="en-US" sz="1600"/>
                        <a:t>商品が身体の生命・健康を害してしまう</a:t>
                      </a:r>
                    </a:p>
                  </a:txBody>
                  <a:tcPr/>
                </a:tc>
                <a:extLst>
                  <a:ext uri="{0D108BD9-81ED-4DB2-BD59-A6C34878D82A}">
                    <a16:rowId xmlns:a16="http://schemas.microsoft.com/office/drawing/2014/main" val="1753699242"/>
                  </a:ext>
                </a:extLst>
              </a:tr>
              <a:tr h="362402">
                <a:tc vMerge="1">
                  <a:txBody>
                    <a:bodyPr/>
                    <a:lstStyle/>
                    <a:p>
                      <a:endParaRPr kumimoji="1" lang="ja-JP"/>
                    </a:p>
                  </a:txBody>
                  <a:tcPr/>
                </a:tc>
                <a:tc>
                  <a:txBody>
                    <a:bodyPr/>
                    <a:lstStyle/>
                    <a:p>
                      <a:pPr algn="ctr">
                        <a:buNone/>
                      </a:pPr>
                      <a:r>
                        <a:rPr kumimoji="1" lang="ja-JP" altLang="en-US" sz="1600"/>
                        <a:t>心理的リスク</a:t>
                      </a:r>
                    </a:p>
                  </a:txBody>
                  <a:tcPr anchor="ctr"/>
                </a:tc>
                <a:tc>
                  <a:txBody>
                    <a:bodyPr/>
                    <a:lstStyle/>
                    <a:p>
                      <a:pPr>
                        <a:buNone/>
                      </a:pPr>
                      <a:r>
                        <a:rPr kumimoji="1" lang="ja-JP" altLang="en-US" sz="1600"/>
                        <a:t>自己への不満や屈辱を経験してしまう</a:t>
                      </a:r>
                    </a:p>
                  </a:txBody>
                  <a:tcPr/>
                </a:tc>
                <a:extLst>
                  <a:ext uri="{0D108BD9-81ED-4DB2-BD59-A6C34878D82A}">
                    <a16:rowId xmlns:a16="http://schemas.microsoft.com/office/drawing/2014/main" val="2801113527"/>
                  </a:ext>
                </a:extLst>
              </a:tr>
              <a:tr h="362402">
                <a:tc vMerge="1">
                  <a:txBody>
                    <a:bodyPr/>
                    <a:lstStyle/>
                    <a:p>
                      <a:endParaRPr kumimoji="1" lang="ja-JP"/>
                    </a:p>
                  </a:txBody>
                  <a:tcPr/>
                </a:tc>
                <a:tc>
                  <a:txBody>
                    <a:bodyPr/>
                    <a:lstStyle/>
                    <a:p>
                      <a:pPr algn="ctr">
                        <a:buNone/>
                      </a:pPr>
                      <a:r>
                        <a:rPr kumimoji="1" lang="ja-JP" altLang="en-US" sz="1600"/>
                        <a:t>社会的リスク</a:t>
                      </a:r>
                    </a:p>
                  </a:txBody>
                  <a:tcPr anchor="ctr"/>
                </a:tc>
                <a:tc>
                  <a:txBody>
                    <a:bodyPr/>
                    <a:lstStyle/>
                    <a:p>
                      <a:pPr>
                        <a:buNone/>
                      </a:pPr>
                      <a:r>
                        <a:rPr kumimoji="1" lang="ja-JP" altLang="en-US" sz="1600"/>
                        <a:t>商品の購買・使用が準拠集団から認めてもらえない</a:t>
                      </a:r>
                    </a:p>
                  </a:txBody>
                  <a:tcPr/>
                </a:tc>
                <a:extLst>
                  <a:ext uri="{0D108BD9-81ED-4DB2-BD59-A6C34878D82A}">
                    <a16:rowId xmlns:a16="http://schemas.microsoft.com/office/drawing/2014/main" val="3886578509"/>
                  </a:ext>
                </a:extLst>
              </a:tr>
              <a:tr h="362402">
                <a:tc rowSpan="4">
                  <a:txBody>
                    <a:bodyPr/>
                    <a:lstStyle/>
                    <a:p>
                      <a:pPr lvl="0" algn="ctr">
                        <a:buNone/>
                      </a:pPr>
                      <a:r>
                        <a:rPr kumimoji="1" lang="ja-JP" altLang="en-US" sz="1600"/>
                        <a:t>取引状況に関するリスク</a:t>
                      </a:r>
                    </a:p>
                  </a:txBody>
                  <a:tcPr anchor="ctr"/>
                </a:tc>
                <a:tc>
                  <a:txBody>
                    <a:bodyPr/>
                    <a:lstStyle/>
                    <a:p>
                      <a:pPr lvl="0" algn="ctr">
                        <a:buNone/>
                      </a:pPr>
                      <a:r>
                        <a:rPr kumimoji="1" lang="ja-JP" altLang="en-US" sz="1600"/>
                        <a:t>経済的リスク</a:t>
                      </a:r>
                    </a:p>
                  </a:txBody>
                  <a:tcPr anchor="ctr"/>
                </a:tc>
                <a:tc>
                  <a:txBody>
                    <a:bodyPr/>
                    <a:lstStyle/>
                    <a:p>
                      <a:pPr lvl="0">
                        <a:buNone/>
                      </a:pPr>
                      <a:r>
                        <a:rPr kumimoji="1" lang="ja-JP" altLang="en-US" sz="1600"/>
                        <a:t>商品選択を誤ってしまうことによって金銭支出を無駄にしてしまう</a:t>
                      </a:r>
                    </a:p>
                  </a:txBody>
                  <a:tcPr/>
                </a:tc>
                <a:extLst>
                  <a:ext uri="{0D108BD9-81ED-4DB2-BD59-A6C34878D82A}">
                    <a16:rowId xmlns:a16="http://schemas.microsoft.com/office/drawing/2014/main" val="2121199774"/>
                  </a:ext>
                </a:extLst>
              </a:tr>
              <a:tr h="362402">
                <a:tc vMerge="1">
                  <a:txBody>
                    <a:bodyPr/>
                    <a:lstStyle/>
                    <a:p>
                      <a:endParaRPr kumimoji="1" lang="ja-JP"/>
                    </a:p>
                  </a:txBody>
                  <a:tcPr/>
                </a:tc>
                <a:tc>
                  <a:txBody>
                    <a:bodyPr/>
                    <a:lstStyle/>
                    <a:p>
                      <a:pPr algn="ctr">
                        <a:buNone/>
                      </a:pPr>
                      <a:r>
                        <a:rPr kumimoji="1" lang="ja-JP" altLang="en-US" sz="1600"/>
                        <a:t>取引履行リスク</a:t>
                      </a:r>
                    </a:p>
                  </a:txBody>
                  <a:tcPr anchor="ctr"/>
                </a:tc>
                <a:tc>
                  <a:txBody>
                    <a:bodyPr/>
                    <a:lstStyle/>
                    <a:p>
                      <a:pPr>
                        <a:buNone/>
                      </a:pPr>
                      <a:r>
                        <a:rPr kumimoji="1" lang="ja-JP" altLang="en-US" sz="1600"/>
                        <a:t>取引が履行されず、注文した商品を手に入れることができない</a:t>
                      </a:r>
                    </a:p>
                  </a:txBody>
                  <a:tcPr/>
                </a:tc>
                <a:extLst>
                  <a:ext uri="{0D108BD9-81ED-4DB2-BD59-A6C34878D82A}">
                    <a16:rowId xmlns:a16="http://schemas.microsoft.com/office/drawing/2014/main" val="1306382172"/>
                  </a:ext>
                </a:extLst>
              </a:tr>
              <a:tr h="527536">
                <a:tc vMerge="1">
                  <a:txBody>
                    <a:bodyPr/>
                    <a:lstStyle/>
                    <a:p>
                      <a:endParaRPr kumimoji="1" lang="ja-JP"/>
                    </a:p>
                  </a:txBody>
                  <a:tcPr/>
                </a:tc>
                <a:tc>
                  <a:txBody>
                    <a:bodyPr/>
                    <a:lstStyle/>
                    <a:p>
                      <a:pPr algn="ctr">
                        <a:buNone/>
                      </a:pPr>
                      <a:r>
                        <a:rPr kumimoji="1" lang="ja-JP" altLang="en-US" sz="1600"/>
                        <a:t>情報漏洩リスク</a:t>
                      </a:r>
                    </a:p>
                  </a:txBody>
                  <a:tcPr anchor="ctr"/>
                </a:tc>
                <a:tc>
                  <a:txBody>
                    <a:bodyPr/>
                    <a:lstStyle/>
                    <a:p>
                      <a:pPr>
                        <a:buNone/>
                      </a:pPr>
                      <a:r>
                        <a:rPr kumimoji="1" lang="ja-JP" altLang="en-US" sz="1600"/>
                        <a:t>購買者に関する情報が漏洩してプライバシーが侵害される</a:t>
                      </a:r>
                    </a:p>
                  </a:txBody>
                  <a:tcPr/>
                </a:tc>
                <a:extLst>
                  <a:ext uri="{0D108BD9-81ED-4DB2-BD59-A6C34878D82A}">
                    <a16:rowId xmlns:a16="http://schemas.microsoft.com/office/drawing/2014/main" val="1694986839"/>
                  </a:ext>
                </a:extLst>
              </a:tr>
              <a:tr h="527161">
                <a:tc vMerge="1">
                  <a:txBody>
                    <a:bodyPr/>
                    <a:lstStyle/>
                    <a:p>
                      <a:endParaRPr kumimoji="1" lang="ja-JP"/>
                    </a:p>
                  </a:txBody>
                  <a:tcPr/>
                </a:tc>
                <a:tc>
                  <a:txBody>
                    <a:bodyPr/>
                    <a:lstStyle/>
                    <a:p>
                      <a:pPr lvl="0" algn="ctr">
                        <a:buNone/>
                      </a:pPr>
                      <a:r>
                        <a:rPr kumimoji="1" lang="ja-JP" altLang="en-US" sz="1600"/>
                        <a:t>決済リスク</a:t>
                      </a:r>
                    </a:p>
                  </a:txBody>
                  <a:tcPr anchor="ctr"/>
                </a:tc>
                <a:tc>
                  <a:txBody>
                    <a:bodyPr/>
                    <a:lstStyle/>
                    <a:p>
                      <a:pPr lvl="0">
                        <a:buNone/>
                      </a:pPr>
                      <a:r>
                        <a:rPr kumimoji="1" lang="ja-JP" altLang="en-US" sz="1600" dirty="0"/>
                        <a:t>クレジット・カードなどの決済手段を使った際に、その決済に関する情報が漏洩し、悪用される</a:t>
                      </a:r>
                    </a:p>
                  </a:txBody>
                  <a:tcPr/>
                </a:tc>
                <a:extLst>
                  <a:ext uri="{0D108BD9-81ED-4DB2-BD59-A6C34878D82A}">
                    <a16:rowId xmlns:a16="http://schemas.microsoft.com/office/drawing/2014/main" val="4082361804"/>
                  </a:ext>
                </a:extLst>
              </a:tr>
            </a:tbl>
          </a:graphicData>
        </a:graphic>
      </p:graphicFrame>
      <p:sp>
        <p:nvSpPr>
          <p:cNvPr id="9" name="テキスト ボックス 8">
            <a:extLst>
              <a:ext uri="{FF2B5EF4-FFF2-40B4-BE49-F238E27FC236}">
                <a16:creationId xmlns:a16="http://schemas.microsoft.com/office/drawing/2014/main" id="{1AD38B97-307D-4B10-B03B-DBA274AA5545}"/>
              </a:ext>
            </a:extLst>
          </p:cNvPr>
          <p:cNvSpPr txBox="1"/>
          <p:nvPr/>
        </p:nvSpPr>
        <p:spPr>
          <a:xfrm>
            <a:off x="9507416" y="6441834"/>
            <a:ext cx="2743200" cy="307777"/>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1400">
                <a:solidFill>
                  <a:prstClr val="black"/>
                </a:solidFill>
                <a:latin typeface="HGｺﾞｼｯｸE"/>
              </a:rPr>
              <a:t>青木(2005)より作成</a:t>
            </a:r>
          </a:p>
        </p:txBody>
      </p:sp>
      <p:sp>
        <p:nvSpPr>
          <p:cNvPr id="16" name="四角形: 角を丸くする 15">
            <a:extLst>
              <a:ext uri="{FF2B5EF4-FFF2-40B4-BE49-F238E27FC236}">
                <a16:creationId xmlns:a16="http://schemas.microsoft.com/office/drawing/2014/main" id="{72FCA0D9-7F2D-45E5-A05D-3746DFC10C0F}"/>
              </a:ext>
            </a:extLst>
          </p:cNvPr>
          <p:cNvSpPr/>
          <p:nvPr/>
        </p:nvSpPr>
        <p:spPr>
          <a:xfrm>
            <a:off x="2774730" y="4407878"/>
            <a:ext cx="9030407" cy="510963"/>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grpSp>
        <p:nvGrpSpPr>
          <p:cNvPr id="10" name="グループ化 9">
            <a:extLst>
              <a:ext uri="{FF2B5EF4-FFF2-40B4-BE49-F238E27FC236}">
                <a16:creationId xmlns:a16="http://schemas.microsoft.com/office/drawing/2014/main" id="{6BDF12E9-E49E-40A4-AE4D-3306D5FB7F22}"/>
              </a:ext>
            </a:extLst>
          </p:cNvPr>
          <p:cNvGrpSpPr/>
          <p:nvPr/>
        </p:nvGrpSpPr>
        <p:grpSpPr>
          <a:xfrm>
            <a:off x="9787254" y="2058268"/>
            <a:ext cx="2183524" cy="2349610"/>
            <a:chOff x="9787254" y="2058268"/>
            <a:chExt cx="2183524" cy="2349610"/>
          </a:xfrm>
        </p:grpSpPr>
        <p:sp>
          <p:nvSpPr>
            <p:cNvPr id="7" name="吹き出し: 下矢印 6">
              <a:extLst>
                <a:ext uri="{FF2B5EF4-FFF2-40B4-BE49-F238E27FC236}">
                  <a16:creationId xmlns:a16="http://schemas.microsoft.com/office/drawing/2014/main" id="{E095FE5D-C156-4FF9-AF26-E47FD389D84E}"/>
                </a:ext>
              </a:extLst>
            </p:cNvPr>
            <p:cNvSpPr/>
            <p:nvPr/>
          </p:nvSpPr>
          <p:spPr>
            <a:xfrm>
              <a:off x="9787254" y="2058268"/>
              <a:ext cx="2183524" cy="2349610"/>
            </a:xfrm>
            <a:prstGeom prst="downArrowCallout">
              <a:avLst>
                <a:gd name="adj1" fmla="val 11282"/>
                <a:gd name="adj2" fmla="val 17780"/>
                <a:gd name="adj3" fmla="val 11643"/>
                <a:gd name="adj4" fmla="val 74599"/>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a:solidFill>
                  <a:prstClr val="white"/>
                </a:solidFill>
              </a:endParaRPr>
            </a:p>
            <a:p>
              <a:pPr algn="ctr"/>
              <a:endParaRPr kumimoji="1" lang="en-US" altLang="ja-JP">
                <a:solidFill>
                  <a:prstClr val="white"/>
                </a:solidFill>
              </a:endParaRPr>
            </a:p>
            <a:p>
              <a:pPr algn="ctr"/>
              <a:endParaRPr kumimoji="1" lang="en-US" altLang="ja-JP">
                <a:solidFill>
                  <a:prstClr val="white"/>
                </a:solidFill>
              </a:endParaRPr>
            </a:p>
            <a:p>
              <a:pPr algn="ctr"/>
              <a:endParaRPr kumimoji="1" lang="en-US" altLang="ja-JP">
                <a:solidFill>
                  <a:prstClr val="white"/>
                </a:solidFill>
              </a:endParaRPr>
            </a:p>
            <a:p>
              <a:pPr algn="ctr"/>
              <a:endParaRPr kumimoji="1" lang="en-US" altLang="ja-JP">
                <a:solidFill>
                  <a:prstClr val="white"/>
                </a:solidFill>
              </a:endParaRPr>
            </a:p>
            <a:p>
              <a:pPr algn="ctr"/>
              <a:r>
                <a:rPr kumimoji="1" lang="ja-JP" altLang="en-US">
                  <a:solidFill>
                    <a:prstClr val="black"/>
                  </a:solidFill>
                </a:rPr>
                <a:t>リスク軽減に貢献</a:t>
              </a:r>
            </a:p>
          </p:txBody>
        </p:sp>
        <p:pic>
          <p:nvPicPr>
            <p:cNvPr id="6" name="図 5" descr="テキスト が含まれている画像&#10;&#10;高い精度で生成された説明">
              <a:extLst>
                <a:ext uri="{FF2B5EF4-FFF2-40B4-BE49-F238E27FC236}">
                  <a16:creationId xmlns:a16="http://schemas.microsoft.com/office/drawing/2014/main" id="{183868D8-BA9F-473E-A0FB-441426F65AA9}"/>
                </a:ext>
              </a:extLst>
            </p:cNvPr>
            <p:cNvPicPr>
              <a:picLocks noChangeAspect="1"/>
            </p:cNvPicPr>
            <p:nvPr/>
          </p:nvPicPr>
          <p:blipFill>
            <a:blip r:embed="rId2"/>
            <a:stretch>
              <a:fillRect/>
            </a:stretch>
          </p:blipFill>
          <p:spPr>
            <a:xfrm>
              <a:off x="10170731" y="2163578"/>
              <a:ext cx="1416570" cy="1265422"/>
            </a:xfrm>
            <a:prstGeom prst="rect">
              <a:avLst/>
            </a:prstGeom>
          </p:spPr>
        </p:pic>
      </p:grpSp>
    </p:spTree>
    <p:extLst>
      <p:ext uri="{BB962C8B-B14F-4D97-AF65-F5344CB8AC3E}">
        <p14:creationId xmlns:p14="http://schemas.microsoft.com/office/powerpoint/2010/main" val="1360751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7312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10" name="タイトル 9">
            <a:extLst>
              <a:ext uri="{FF2B5EF4-FFF2-40B4-BE49-F238E27FC236}">
                <a16:creationId xmlns:a16="http://schemas.microsoft.com/office/drawing/2014/main" id="{EC310236-DC31-4674-B0DA-7186A1C1F947}"/>
              </a:ext>
            </a:extLst>
          </p:cNvPr>
          <p:cNvSpPr>
            <a:spLocks noGrp="1"/>
          </p:cNvSpPr>
          <p:nvPr>
            <p:ph type="title"/>
          </p:nvPr>
        </p:nvSpPr>
        <p:spPr>
          <a:xfrm>
            <a:off x="603670" y="780997"/>
            <a:ext cx="11029616" cy="1013800"/>
          </a:xfrm>
        </p:spPr>
        <p:txBody>
          <a:bodyPr/>
          <a:lstStyle/>
          <a:p>
            <a:r>
              <a:rPr lang="ja-JP" altLang="en-US" dirty="0"/>
              <a:t>リユースの現状</a:t>
            </a:r>
          </a:p>
        </p:txBody>
      </p:sp>
      <p:sp>
        <p:nvSpPr>
          <p:cNvPr id="2" name="テキスト ボックス 1"/>
          <p:cNvSpPr txBox="1"/>
          <p:nvPr/>
        </p:nvSpPr>
        <p:spPr>
          <a:xfrm>
            <a:off x="673121" y="2399272"/>
            <a:ext cx="9670942" cy="2800767"/>
          </a:xfrm>
          <a:prstGeom prst="rect">
            <a:avLst/>
          </a:prstGeom>
          <a:noFill/>
        </p:spPr>
        <p:txBody>
          <a:bodyPr wrap="square" rtlCol="0">
            <a:spAutoFit/>
          </a:bodyPr>
          <a:lstStyle/>
          <a:p>
            <a:r>
              <a:rPr kumimoji="1" lang="ja-JP" altLang="en-US" sz="2800" dirty="0"/>
              <a:t>インターネットの普及以前のリユース市場といえば</a:t>
            </a:r>
            <a:r>
              <a:rPr kumimoji="1" lang="en-US" altLang="ja-JP" sz="2800" dirty="0"/>
              <a:t>…</a:t>
            </a:r>
          </a:p>
          <a:p>
            <a:endParaRPr kumimoji="1" lang="en-US" altLang="ja-JP" sz="2800" dirty="0"/>
          </a:p>
          <a:p>
            <a:r>
              <a:rPr kumimoji="1" lang="ja-JP" altLang="en-US" sz="4000" dirty="0"/>
              <a:t>・リサイクルショップ</a:t>
            </a:r>
            <a:endParaRPr kumimoji="1" lang="en-US" altLang="ja-JP" sz="4000" dirty="0"/>
          </a:p>
          <a:p>
            <a:r>
              <a:rPr kumimoji="1" lang="ja-JP" altLang="en-US" sz="4000" dirty="0"/>
              <a:t>・質屋</a:t>
            </a:r>
            <a:endParaRPr kumimoji="1" lang="en-US" altLang="ja-JP" sz="4000" dirty="0"/>
          </a:p>
          <a:p>
            <a:r>
              <a:rPr kumimoji="1" lang="ja-JP" altLang="en-US" sz="4000" dirty="0"/>
              <a:t>・フリマ・バザー</a:t>
            </a:r>
          </a:p>
        </p:txBody>
      </p:sp>
      <p:sp>
        <p:nvSpPr>
          <p:cNvPr id="16" name="四角形: 角を丸くする 18">
            <a:extLst>
              <a:ext uri="{FF2B5EF4-FFF2-40B4-BE49-F238E27FC236}">
                <a16:creationId xmlns:a16="http://schemas.microsoft.com/office/drawing/2014/main" id="{86702693-A38E-45BD-8088-E02CB67484A8}"/>
              </a:ext>
            </a:extLst>
          </p:cNvPr>
          <p:cNvSpPr/>
          <p:nvPr/>
        </p:nvSpPr>
        <p:spPr>
          <a:xfrm>
            <a:off x="6406966" y="3381201"/>
            <a:ext cx="5295771" cy="1352204"/>
          </a:xfrm>
          <a:prstGeom prst="round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rgbClr val="FF0000"/>
                </a:solidFill>
              </a:rPr>
              <a:t>対面（リアル）での</a:t>
            </a:r>
            <a:endParaRPr kumimoji="1" lang="en-US" altLang="ja-JP" sz="3600" dirty="0">
              <a:solidFill>
                <a:srgbClr val="FF0000"/>
              </a:solidFill>
            </a:endParaRPr>
          </a:p>
          <a:p>
            <a:pPr algn="ctr"/>
            <a:r>
              <a:rPr kumimoji="1" lang="ja-JP" altLang="en-US" sz="3600" dirty="0">
                <a:solidFill>
                  <a:srgbClr val="FF0000"/>
                </a:solidFill>
              </a:rPr>
              <a:t>取引がメイン</a:t>
            </a:r>
            <a:endParaRPr kumimoji="1" lang="en-US" altLang="ja-JP" sz="3600" dirty="0">
              <a:solidFill>
                <a:srgbClr val="FF0000"/>
              </a:solidFill>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8258" y="4733405"/>
            <a:ext cx="3318842" cy="2088327"/>
          </a:xfrm>
          <a:prstGeom prst="rect">
            <a:avLst/>
          </a:prstGeom>
        </p:spPr>
      </p:pic>
    </p:spTree>
    <p:extLst>
      <p:ext uri="{BB962C8B-B14F-4D97-AF65-F5344CB8AC3E}">
        <p14:creationId xmlns:p14="http://schemas.microsoft.com/office/powerpoint/2010/main" val="12271179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kumimoji="1" lang="ja-JP" altLang="en-US" sz="2700"/>
              <a:t>フリマアプリが消費者行動に与える影響</a:t>
            </a:r>
            <a:endParaRPr kumimoji="1" lang="ja-JP" altLang="en-US"/>
          </a:p>
        </p:txBody>
      </p:sp>
      <p:graphicFrame>
        <p:nvGraphicFramePr>
          <p:cNvPr id="6" name="コンテンツ プレースホルダー 5">
            <a:extLst>
              <a:ext uri="{FF2B5EF4-FFF2-40B4-BE49-F238E27FC236}">
                <a16:creationId xmlns:a16="http://schemas.microsoft.com/office/drawing/2014/main" id="{E8774EE0-1F59-4867-88E3-48209484F432}"/>
              </a:ext>
            </a:extLst>
          </p:cNvPr>
          <p:cNvGraphicFramePr>
            <a:graphicFrameLocks noGrp="1"/>
          </p:cNvGraphicFramePr>
          <p:nvPr>
            <p:ph idx="1"/>
            <p:extLst/>
          </p:nvPr>
        </p:nvGraphicFramePr>
        <p:xfrm>
          <a:off x="2264796" y="2101683"/>
          <a:ext cx="1827644" cy="4423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スライド番号プレースホルダー 2"/>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30</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仮説導出</a:t>
            </a:r>
          </a:p>
        </p:txBody>
      </p:sp>
      <p:sp>
        <p:nvSpPr>
          <p:cNvPr id="8" name="吹き出し: 角を丸めた四角形 7">
            <a:extLst>
              <a:ext uri="{FF2B5EF4-FFF2-40B4-BE49-F238E27FC236}">
                <a16:creationId xmlns:a16="http://schemas.microsoft.com/office/drawing/2014/main" id="{ECD52F4A-D41C-45AE-9DCB-5003203E9CDF}"/>
              </a:ext>
            </a:extLst>
          </p:cNvPr>
          <p:cNvSpPr/>
          <p:nvPr/>
        </p:nvSpPr>
        <p:spPr>
          <a:xfrm>
            <a:off x="4730943" y="4055805"/>
            <a:ext cx="5737123" cy="1460091"/>
          </a:xfrm>
          <a:prstGeom prst="wedgeRoundRectCallout">
            <a:avLst>
              <a:gd name="adj1" fmla="val -58365"/>
              <a:gd name="adj2" fmla="val 35833"/>
              <a:gd name="adj3" fmla="val 16667"/>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a:solidFill>
                  <a:prstClr val="black">
                    <a:lumMod val="75000"/>
                    <a:lumOff val="25000"/>
                  </a:prstClr>
                </a:solidFill>
              </a:rPr>
              <a:t>商品が気に入らなければフリマアプリで</a:t>
            </a:r>
            <a:endParaRPr kumimoji="1" lang="en-US" altLang="ja-JP">
              <a:solidFill>
                <a:prstClr val="black">
                  <a:lumMod val="75000"/>
                  <a:lumOff val="25000"/>
                </a:prstClr>
              </a:solidFill>
            </a:endParaRPr>
          </a:p>
          <a:p>
            <a:pPr algn="ctr">
              <a:lnSpc>
                <a:spcPct val="150000"/>
              </a:lnSpc>
            </a:pPr>
            <a:r>
              <a:rPr kumimoji="1" lang="ja-JP" altLang="en-US">
                <a:solidFill>
                  <a:prstClr val="black">
                    <a:lumMod val="75000"/>
                    <a:lumOff val="25000"/>
                  </a:prstClr>
                </a:solidFill>
              </a:rPr>
              <a:t>売ろうと思い商品を購入する</a:t>
            </a:r>
          </a:p>
        </p:txBody>
      </p:sp>
    </p:spTree>
    <p:extLst>
      <p:ext uri="{BB962C8B-B14F-4D97-AF65-F5344CB8AC3E}">
        <p14:creationId xmlns:p14="http://schemas.microsoft.com/office/powerpoint/2010/main" val="36779974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A6BAB247-3EFD-4587-BC1A-343E64304845}"/>
              </a:ext>
            </a:extLst>
          </p:cNvPr>
          <p:cNvSpPr>
            <a:spLocks noGrp="1"/>
          </p:cNvSpPr>
          <p:nvPr>
            <p:ph type="title"/>
          </p:nvPr>
        </p:nvSpPr>
        <p:spPr/>
        <p:txBody>
          <a:bodyPr>
            <a:normAutofit/>
          </a:bodyPr>
          <a:lstStyle/>
          <a:p>
            <a:r>
              <a:rPr kumimoji="1" lang="ja-JP" altLang="en-US" sz="2700" dirty="0"/>
              <a:t>フリマアプリが消費者行動に与える影響</a:t>
            </a:r>
            <a:endParaRPr kumimoji="1" lang="ja-JP" altLang="en-US" dirty="0"/>
          </a:p>
        </p:txBody>
      </p:sp>
      <p:sp>
        <p:nvSpPr>
          <p:cNvPr id="2" name="スライド番号プレースホルダー 1"/>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31</a:t>
            </a:fld>
            <a:endParaRPr lang="en-US">
              <a:solidFill>
                <a:prstClr val="black">
                  <a:lumMod val="65000"/>
                  <a:lumOff val="35000"/>
                </a:prstClr>
              </a:solidFill>
            </a:endParaRPr>
          </a:p>
        </p:txBody>
      </p:sp>
      <p:sp>
        <p:nvSpPr>
          <p:cNvPr id="6" name="テキスト ボックス 5">
            <a:extLst>
              <a:ext uri="{FF2B5EF4-FFF2-40B4-BE49-F238E27FC236}">
                <a16:creationId xmlns:a16="http://schemas.microsoft.com/office/drawing/2014/main" id="{C8CEE58C-1278-4E64-A7CA-EA7AB9B4A7C2}"/>
              </a:ext>
            </a:extLst>
          </p:cNvPr>
          <p:cNvSpPr txBox="1"/>
          <p:nvPr/>
        </p:nvSpPr>
        <p:spPr>
          <a:xfrm>
            <a:off x="634201" y="732884"/>
            <a:ext cx="2544417" cy="400110"/>
          </a:xfrm>
          <a:prstGeom prst="rect">
            <a:avLst/>
          </a:prstGeom>
          <a:noFill/>
        </p:spPr>
        <p:txBody>
          <a:bodyPr wrap="square" rtlCol="0" anchor="t">
            <a:spAutoFit/>
          </a:bodyPr>
          <a:lstStyle/>
          <a:p>
            <a:r>
              <a:rPr kumimoji="1" lang="ja-JP" altLang="en-US" sz="2000">
                <a:solidFill>
                  <a:prstClr val="white"/>
                </a:solidFill>
              </a:rPr>
              <a:t>仮説</a:t>
            </a:r>
            <a:r>
              <a:rPr kumimoji="1" lang="ja-JP" altLang="en-US" sz="2000" dirty="0">
                <a:solidFill>
                  <a:prstClr val="white"/>
                </a:solidFill>
              </a:rPr>
              <a:t>導出</a:t>
            </a:r>
          </a:p>
        </p:txBody>
      </p:sp>
      <p:grpSp>
        <p:nvGrpSpPr>
          <p:cNvPr id="13" name="グループ化 12">
            <a:extLst>
              <a:ext uri="{FF2B5EF4-FFF2-40B4-BE49-F238E27FC236}">
                <a16:creationId xmlns:a16="http://schemas.microsoft.com/office/drawing/2014/main" id="{2179E3BC-1C64-4D57-990D-E5BD82157DA3}"/>
              </a:ext>
            </a:extLst>
          </p:cNvPr>
          <p:cNvGrpSpPr/>
          <p:nvPr/>
        </p:nvGrpSpPr>
        <p:grpSpPr>
          <a:xfrm>
            <a:off x="581025" y="2356678"/>
            <a:ext cx="4159345" cy="2472546"/>
            <a:chOff x="215264" y="2028775"/>
            <a:chExt cx="4159345" cy="2472546"/>
          </a:xfrm>
        </p:grpSpPr>
        <p:sp>
          <p:nvSpPr>
            <p:cNvPr id="12" name="思考の吹き出し: 雲形 11">
              <a:extLst>
                <a:ext uri="{FF2B5EF4-FFF2-40B4-BE49-F238E27FC236}">
                  <a16:creationId xmlns:a16="http://schemas.microsoft.com/office/drawing/2014/main" id="{2D4B954E-F9C5-49AB-B2EB-239C2A361D93}"/>
                </a:ext>
              </a:extLst>
            </p:cNvPr>
            <p:cNvSpPr/>
            <p:nvPr/>
          </p:nvSpPr>
          <p:spPr>
            <a:xfrm flipH="1">
              <a:off x="215264" y="2028775"/>
              <a:ext cx="2144641" cy="1014413"/>
            </a:xfrm>
            <a:prstGeom prst="cloudCallout">
              <a:avLst>
                <a:gd name="adj1" fmla="val -63917"/>
                <a:gd name="adj2" fmla="val 83302"/>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prstClr val="black">
                      <a:lumMod val="75000"/>
                      <a:lumOff val="25000"/>
                    </a:prstClr>
                  </a:solidFill>
                </a:rPr>
                <a:t>これ買おうかな</a:t>
              </a:r>
            </a:p>
          </p:txBody>
        </p:sp>
        <p:grpSp>
          <p:nvGrpSpPr>
            <p:cNvPr id="11" name="グループ化 10">
              <a:extLst>
                <a:ext uri="{FF2B5EF4-FFF2-40B4-BE49-F238E27FC236}">
                  <a16:creationId xmlns:a16="http://schemas.microsoft.com/office/drawing/2014/main" id="{A041B662-0E2B-4C29-BFE5-C8ABF35261A5}"/>
                </a:ext>
              </a:extLst>
            </p:cNvPr>
            <p:cNvGrpSpPr/>
            <p:nvPr/>
          </p:nvGrpSpPr>
          <p:grpSpPr>
            <a:xfrm>
              <a:off x="2229966" y="2356678"/>
              <a:ext cx="2144643" cy="2144643"/>
              <a:chOff x="2229966" y="2356678"/>
              <a:chExt cx="2144643" cy="2144643"/>
            </a:xfrm>
          </p:grpSpPr>
          <p:pic>
            <p:nvPicPr>
              <p:cNvPr id="10" name="グラフィックス 9" descr="スーツケース">
                <a:extLst>
                  <a:ext uri="{FF2B5EF4-FFF2-40B4-BE49-F238E27FC236}">
                    <a16:creationId xmlns:a16="http://schemas.microsoft.com/office/drawing/2014/main" id="{7C438CB5-EA36-4DC5-A53A-0702EE84D78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460209" y="3155730"/>
                <a:ext cx="680382" cy="680382"/>
              </a:xfrm>
              <a:prstGeom prst="rect">
                <a:avLst/>
              </a:prstGeom>
            </p:spPr>
          </p:pic>
          <p:pic>
            <p:nvPicPr>
              <p:cNvPr id="8" name="グラフィックス 7" descr="教師">
                <a:extLst>
                  <a:ext uri="{FF2B5EF4-FFF2-40B4-BE49-F238E27FC236}">
                    <a16:creationId xmlns:a16="http://schemas.microsoft.com/office/drawing/2014/main" id="{0EFE3630-509C-43BC-9244-F33EEC952ABC}"/>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229966" y="2356678"/>
                <a:ext cx="2144643" cy="2144643"/>
              </a:xfrm>
              <a:prstGeom prst="rect">
                <a:avLst/>
              </a:prstGeom>
            </p:spPr>
          </p:pic>
        </p:grpSp>
      </p:grpSp>
      <p:sp>
        <p:nvSpPr>
          <p:cNvPr id="14" name="矢印: 右 13">
            <a:extLst>
              <a:ext uri="{FF2B5EF4-FFF2-40B4-BE49-F238E27FC236}">
                <a16:creationId xmlns:a16="http://schemas.microsoft.com/office/drawing/2014/main" id="{7E0C48A5-DAD5-47B4-B234-E71E7DD9D467}"/>
              </a:ext>
            </a:extLst>
          </p:cNvPr>
          <p:cNvSpPr/>
          <p:nvPr/>
        </p:nvSpPr>
        <p:spPr>
          <a:xfrm>
            <a:off x="5323923" y="3207140"/>
            <a:ext cx="764345" cy="558141"/>
          </a:xfrm>
          <a:prstGeom prst="rightArrow">
            <a:avLst/>
          </a:prstGeom>
          <a:solidFill>
            <a:srgbClr val="FFFF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grpSp>
        <p:nvGrpSpPr>
          <p:cNvPr id="23" name="グループ化 22">
            <a:extLst>
              <a:ext uri="{FF2B5EF4-FFF2-40B4-BE49-F238E27FC236}">
                <a16:creationId xmlns:a16="http://schemas.microsoft.com/office/drawing/2014/main" id="{3AEC3C04-E0A1-4521-A938-2EA25FA13893}"/>
              </a:ext>
            </a:extLst>
          </p:cNvPr>
          <p:cNvGrpSpPr/>
          <p:nvPr/>
        </p:nvGrpSpPr>
        <p:grpSpPr>
          <a:xfrm>
            <a:off x="6467827" y="2869636"/>
            <a:ext cx="1048829" cy="1202070"/>
            <a:chOff x="7155886" y="2982992"/>
            <a:chExt cx="1048829" cy="1202070"/>
          </a:xfrm>
        </p:grpSpPr>
        <p:pic>
          <p:nvPicPr>
            <p:cNvPr id="18" name="グラフィックス 17" descr="困った顔 (塗りつぶし)">
              <a:extLst>
                <a:ext uri="{FF2B5EF4-FFF2-40B4-BE49-F238E27FC236}">
                  <a16:creationId xmlns:a16="http://schemas.microsoft.com/office/drawing/2014/main" id="{FAA5D5B4-D754-4223-BC48-DD9779B270C1}"/>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7318642" y="2982992"/>
              <a:ext cx="723315" cy="723315"/>
            </a:xfrm>
            <a:prstGeom prst="rect">
              <a:avLst/>
            </a:prstGeom>
          </p:spPr>
        </p:pic>
        <p:sp>
          <p:nvSpPr>
            <p:cNvPr id="21" name="フリーフォーム: 図形 20">
              <a:extLst>
                <a:ext uri="{FF2B5EF4-FFF2-40B4-BE49-F238E27FC236}">
                  <a16:creationId xmlns:a16="http://schemas.microsoft.com/office/drawing/2014/main" id="{EA12A81D-574D-4353-B48C-10F990DF61FD}"/>
                </a:ext>
              </a:extLst>
            </p:cNvPr>
            <p:cNvSpPr/>
            <p:nvPr/>
          </p:nvSpPr>
          <p:spPr>
            <a:xfrm>
              <a:off x="7155886" y="3652579"/>
              <a:ext cx="1048829" cy="532483"/>
            </a:xfrm>
            <a:custGeom>
              <a:avLst/>
              <a:gdLst>
                <a:gd name="connsiteX0" fmla="*/ 1044795 w 1048829"/>
                <a:gd name="connsiteY0" fmla="*/ 528449 h 532482"/>
                <a:gd name="connsiteX1" fmla="*/ 1044795 w 1048829"/>
                <a:gd name="connsiteY1" fmla="*/ 270275 h 532482"/>
                <a:gd name="connsiteX2" fmla="*/ 993161 w 1048829"/>
                <a:gd name="connsiteY2" fmla="*/ 167006 h 532482"/>
                <a:gd name="connsiteX3" fmla="*/ 741442 w 1048829"/>
                <a:gd name="connsiteY3" fmla="*/ 44374 h 532482"/>
                <a:gd name="connsiteX4" fmla="*/ 528449 w 1048829"/>
                <a:gd name="connsiteY4" fmla="*/ 12102 h 532482"/>
                <a:gd name="connsiteX5" fmla="*/ 315456 w 1048829"/>
                <a:gd name="connsiteY5" fmla="*/ 44374 h 532482"/>
                <a:gd name="connsiteX6" fmla="*/ 63737 w 1048829"/>
                <a:gd name="connsiteY6" fmla="*/ 167006 h 532482"/>
                <a:gd name="connsiteX7" fmla="*/ 12102 w 1048829"/>
                <a:gd name="connsiteY7" fmla="*/ 270275 h 532482"/>
                <a:gd name="connsiteX8" fmla="*/ 12102 w 1048829"/>
                <a:gd name="connsiteY8" fmla="*/ 528449 h 532482"/>
                <a:gd name="connsiteX9" fmla="*/ 1044795 w 1048829"/>
                <a:gd name="connsiteY9" fmla="*/ 528449 h 53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8829" h="532482">
                  <a:moveTo>
                    <a:pt x="1044795" y="528449"/>
                  </a:moveTo>
                  <a:lnTo>
                    <a:pt x="1044795" y="270275"/>
                  </a:lnTo>
                  <a:cubicBezTo>
                    <a:pt x="1044795" y="231549"/>
                    <a:pt x="1025432" y="192823"/>
                    <a:pt x="993161" y="167006"/>
                  </a:cubicBezTo>
                  <a:cubicBezTo>
                    <a:pt x="922163" y="108917"/>
                    <a:pt x="831802" y="70191"/>
                    <a:pt x="741442" y="44374"/>
                  </a:cubicBezTo>
                  <a:cubicBezTo>
                    <a:pt x="676898" y="25011"/>
                    <a:pt x="605901" y="12102"/>
                    <a:pt x="528449" y="12102"/>
                  </a:cubicBezTo>
                  <a:cubicBezTo>
                    <a:pt x="457451" y="12102"/>
                    <a:pt x="386453" y="25011"/>
                    <a:pt x="315456" y="44374"/>
                  </a:cubicBezTo>
                  <a:cubicBezTo>
                    <a:pt x="225095" y="70191"/>
                    <a:pt x="134734" y="115371"/>
                    <a:pt x="63737" y="167006"/>
                  </a:cubicBezTo>
                  <a:cubicBezTo>
                    <a:pt x="31465" y="192823"/>
                    <a:pt x="12102" y="231549"/>
                    <a:pt x="12102" y="270275"/>
                  </a:cubicBezTo>
                  <a:lnTo>
                    <a:pt x="12102" y="528449"/>
                  </a:lnTo>
                  <a:lnTo>
                    <a:pt x="1044795" y="528449"/>
                  </a:lnTo>
                  <a:close/>
                </a:path>
              </a:pathLst>
            </a:custGeom>
            <a:solidFill>
              <a:srgbClr val="000000"/>
            </a:solidFill>
            <a:ln w="9525" cap="flat">
              <a:noFill/>
              <a:prstDash val="solid"/>
              <a:miter/>
            </a:ln>
          </p:spPr>
          <p:txBody>
            <a:bodyPr rtlCol="0" anchor="ctr"/>
            <a:lstStyle/>
            <a:p>
              <a:endParaRPr lang="ja-JP" altLang="en-US">
                <a:solidFill>
                  <a:prstClr val="black"/>
                </a:solidFill>
              </a:endParaRPr>
            </a:p>
          </p:txBody>
        </p:sp>
      </p:grpSp>
      <p:sp>
        <p:nvSpPr>
          <p:cNvPr id="24" name="吹き出し: 角を丸めた四角形 23">
            <a:extLst>
              <a:ext uri="{FF2B5EF4-FFF2-40B4-BE49-F238E27FC236}">
                <a16:creationId xmlns:a16="http://schemas.microsoft.com/office/drawing/2014/main" id="{C49D5075-2D00-46DE-AB6A-2B075CE8C44A}"/>
              </a:ext>
            </a:extLst>
          </p:cNvPr>
          <p:cNvSpPr/>
          <p:nvPr/>
        </p:nvSpPr>
        <p:spPr>
          <a:xfrm>
            <a:off x="7996567" y="2192727"/>
            <a:ext cx="3459665" cy="1530463"/>
          </a:xfrm>
          <a:prstGeom prst="wedgeRoundRectCallout">
            <a:avLst>
              <a:gd name="adj1" fmla="val -60885"/>
              <a:gd name="adj2" fmla="val 40866"/>
              <a:gd name="adj3" fmla="val 16667"/>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kumimoji="1" lang="ja-JP" altLang="en-US" dirty="0">
                <a:solidFill>
                  <a:prstClr val="black">
                    <a:lumMod val="75000"/>
                    <a:lumOff val="25000"/>
                  </a:prstClr>
                </a:solidFill>
              </a:rPr>
              <a:t>ちょっとイマイチかも</a:t>
            </a:r>
            <a:endParaRPr kumimoji="1" lang="en-US" altLang="ja-JP" dirty="0">
              <a:solidFill>
                <a:prstClr val="black">
                  <a:lumMod val="75000"/>
                  <a:lumOff val="25000"/>
                </a:prstClr>
              </a:solidFill>
            </a:endParaRPr>
          </a:p>
          <a:p>
            <a:pPr marL="285750" indent="-285750">
              <a:lnSpc>
                <a:spcPct val="150000"/>
              </a:lnSpc>
              <a:buFont typeface="Arial" panose="020B0604020202020204" pitchFamily="34" charset="0"/>
              <a:buChar char="•"/>
            </a:pPr>
            <a:r>
              <a:rPr kumimoji="1" lang="ja-JP" altLang="en-US" dirty="0">
                <a:solidFill>
                  <a:prstClr val="black">
                    <a:lumMod val="75000"/>
                    <a:lumOff val="25000"/>
                  </a:prstClr>
                </a:solidFill>
              </a:rPr>
              <a:t>気がかかわるかもしれない</a:t>
            </a:r>
            <a:endParaRPr kumimoji="1" lang="en-US" altLang="ja-JP" dirty="0">
              <a:solidFill>
                <a:prstClr val="black">
                  <a:lumMod val="75000"/>
                  <a:lumOff val="25000"/>
                </a:prstClr>
              </a:solidFill>
            </a:endParaRPr>
          </a:p>
          <a:p>
            <a:pPr marL="285750" indent="-285750">
              <a:lnSpc>
                <a:spcPct val="150000"/>
              </a:lnSpc>
              <a:buFont typeface="Arial" panose="020B0604020202020204" pitchFamily="34" charset="0"/>
              <a:buChar char="•"/>
            </a:pPr>
            <a:r>
              <a:rPr kumimoji="1" lang="ja-JP" altLang="en-US" dirty="0">
                <a:solidFill>
                  <a:prstClr val="black">
                    <a:lumMod val="75000"/>
                    <a:lumOff val="25000"/>
                  </a:prstClr>
                </a:solidFill>
              </a:rPr>
              <a:t>後悔したらどうしよう</a:t>
            </a:r>
            <a:endParaRPr kumimoji="1" lang="en-US" altLang="ja-JP" dirty="0">
              <a:solidFill>
                <a:prstClr val="black">
                  <a:lumMod val="75000"/>
                  <a:lumOff val="25000"/>
                </a:prstClr>
              </a:solidFill>
            </a:endParaRPr>
          </a:p>
        </p:txBody>
      </p:sp>
      <p:sp>
        <p:nvSpPr>
          <p:cNvPr id="25" name="矢印: 下 24">
            <a:extLst>
              <a:ext uri="{FF2B5EF4-FFF2-40B4-BE49-F238E27FC236}">
                <a16:creationId xmlns:a16="http://schemas.microsoft.com/office/drawing/2014/main" id="{D7FE9F05-BCFE-43AE-8AC2-AC96330C2B9C}"/>
              </a:ext>
            </a:extLst>
          </p:cNvPr>
          <p:cNvSpPr/>
          <p:nvPr/>
        </p:nvSpPr>
        <p:spPr>
          <a:xfrm>
            <a:off x="8472786" y="4071706"/>
            <a:ext cx="1253613" cy="465444"/>
          </a:xfrm>
          <a:prstGeom prst="downArrow">
            <a:avLst/>
          </a:prstGeom>
          <a:solidFill>
            <a:srgbClr val="FFFFCC"/>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grpSp>
        <p:nvGrpSpPr>
          <p:cNvPr id="33" name="グループ化 32">
            <a:extLst>
              <a:ext uri="{FF2B5EF4-FFF2-40B4-BE49-F238E27FC236}">
                <a16:creationId xmlns:a16="http://schemas.microsoft.com/office/drawing/2014/main" id="{1CBED3A8-BEDC-4287-93B2-D00CD7B53C98}"/>
              </a:ext>
            </a:extLst>
          </p:cNvPr>
          <p:cNvGrpSpPr/>
          <p:nvPr/>
        </p:nvGrpSpPr>
        <p:grpSpPr>
          <a:xfrm>
            <a:off x="6447368" y="5318303"/>
            <a:ext cx="1065137" cy="1208297"/>
            <a:chOff x="6447368" y="5318303"/>
            <a:chExt cx="1065137" cy="1208297"/>
          </a:xfrm>
        </p:grpSpPr>
        <p:sp>
          <p:nvSpPr>
            <p:cNvPr id="30" name="フリーフォーム: 図形 29">
              <a:extLst>
                <a:ext uri="{FF2B5EF4-FFF2-40B4-BE49-F238E27FC236}">
                  <a16:creationId xmlns:a16="http://schemas.microsoft.com/office/drawing/2014/main" id="{E4360E6D-EE4F-44D5-BFE1-024EB121DC47}"/>
                </a:ext>
              </a:extLst>
            </p:cNvPr>
            <p:cNvSpPr/>
            <p:nvPr/>
          </p:nvSpPr>
          <p:spPr>
            <a:xfrm>
              <a:off x="6447368" y="5985838"/>
              <a:ext cx="1065137" cy="540762"/>
            </a:xfrm>
            <a:custGeom>
              <a:avLst/>
              <a:gdLst>
                <a:gd name="connsiteX0" fmla="*/ 1061041 w 1065137"/>
                <a:gd name="connsiteY0" fmla="*/ 536665 h 540762"/>
                <a:gd name="connsiteX1" fmla="*/ 1061041 w 1065137"/>
                <a:gd name="connsiteY1" fmla="*/ 274478 h 540762"/>
                <a:gd name="connsiteX2" fmla="*/ 1008603 w 1065137"/>
                <a:gd name="connsiteY2" fmla="*/ 169603 h 540762"/>
                <a:gd name="connsiteX3" fmla="*/ 752970 w 1065137"/>
                <a:gd name="connsiteY3" fmla="*/ 45064 h 540762"/>
                <a:gd name="connsiteX4" fmla="*/ 536665 w 1065137"/>
                <a:gd name="connsiteY4" fmla="*/ 12290 h 540762"/>
                <a:gd name="connsiteX5" fmla="*/ 320361 w 1065137"/>
                <a:gd name="connsiteY5" fmla="*/ 45064 h 540762"/>
                <a:gd name="connsiteX6" fmla="*/ 64728 w 1065137"/>
                <a:gd name="connsiteY6" fmla="*/ 169603 h 540762"/>
                <a:gd name="connsiteX7" fmla="*/ 12290 w 1065137"/>
                <a:gd name="connsiteY7" fmla="*/ 274478 h 540762"/>
                <a:gd name="connsiteX8" fmla="*/ 12290 w 1065137"/>
                <a:gd name="connsiteY8" fmla="*/ 536665 h 540762"/>
                <a:gd name="connsiteX9" fmla="*/ 1061041 w 1065137"/>
                <a:gd name="connsiteY9" fmla="*/ 536665 h 540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5137" h="540762">
                  <a:moveTo>
                    <a:pt x="1061041" y="536665"/>
                  </a:moveTo>
                  <a:lnTo>
                    <a:pt x="1061041" y="274478"/>
                  </a:lnTo>
                  <a:cubicBezTo>
                    <a:pt x="1061041" y="235150"/>
                    <a:pt x="1041377" y="195821"/>
                    <a:pt x="1008603" y="169603"/>
                  </a:cubicBezTo>
                  <a:cubicBezTo>
                    <a:pt x="936502" y="110610"/>
                    <a:pt x="844736" y="71282"/>
                    <a:pt x="752970" y="45064"/>
                  </a:cubicBezTo>
                  <a:cubicBezTo>
                    <a:pt x="687423" y="25399"/>
                    <a:pt x="615322" y="12290"/>
                    <a:pt x="536665" y="12290"/>
                  </a:cubicBezTo>
                  <a:cubicBezTo>
                    <a:pt x="464564" y="12290"/>
                    <a:pt x="392462" y="25399"/>
                    <a:pt x="320361" y="45064"/>
                  </a:cubicBezTo>
                  <a:cubicBezTo>
                    <a:pt x="228595" y="71282"/>
                    <a:pt x="136829" y="117165"/>
                    <a:pt x="64728" y="169603"/>
                  </a:cubicBezTo>
                  <a:cubicBezTo>
                    <a:pt x="31954" y="195821"/>
                    <a:pt x="12290" y="235150"/>
                    <a:pt x="12290" y="274478"/>
                  </a:cubicBezTo>
                  <a:lnTo>
                    <a:pt x="12290" y="536665"/>
                  </a:lnTo>
                  <a:lnTo>
                    <a:pt x="1061041" y="536665"/>
                  </a:lnTo>
                  <a:close/>
                </a:path>
              </a:pathLst>
            </a:custGeom>
            <a:solidFill>
              <a:srgbClr val="000000"/>
            </a:solidFill>
            <a:ln w="9525" cap="flat">
              <a:noFill/>
              <a:prstDash val="solid"/>
              <a:miter/>
            </a:ln>
          </p:spPr>
          <p:txBody>
            <a:bodyPr rtlCol="0" anchor="ctr"/>
            <a:lstStyle/>
            <a:p>
              <a:endParaRPr lang="ja-JP" altLang="en-US">
                <a:solidFill>
                  <a:prstClr val="black"/>
                </a:solidFill>
              </a:endParaRPr>
            </a:p>
          </p:txBody>
        </p:sp>
        <p:pic>
          <p:nvPicPr>
            <p:cNvPr id="32" name="グラフィックス 31" descr="ニヤリとした顔 (塗りつぶし)">
              <a:extLst>
                <a:ext uri="{FF2B5EF4-FFF2-40B4-BE49-F238E27FC236}">
                  <a16:creationId xmlns:a16="http://schemas.microsoft.com/office/drawing/2014/main" id="{48D274C6-F0B1-4026-B618-160BEA3F2563}"/>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6632101" y="5318303"/>
              <a:ext cx="723806" cy="723806"/>
            </a:xfrm>
            <a:prstGeom prst="rect">
              <a:avLst/>
            </a:prstGeom>
          </p:spPr>
        </p:pic>
      </p:grpSp>
      <p:grpSp>
        <p:nvGrpSpPr>
          <p:cNvPr id="38" name="グループ化 37">
            <a:extLst>
              <a:ext uri="{FF2B5EF4-FFF2-40B4-BE49-F238E27FC236}">
                <a16:creationId xmlns:a16="http://schemas.microsoft.com/office/drawing/2014/main" id="{59FDAA90-20E8-413A-97DF-637EE32EB3BD}"/>
              </a:ext>
            </a:extLst>
          </p:cNvPr>
          <p:cNvGrpSpPr/>
          <p:nvPr/>
        </p:nvGrpSpPr>
        <p:grpSpPr>
          <a:xfrm>
            <a:off x="4740370" y="4305246"/>
            <a:ext cx="1523648" cy="1374960"/>
            <a:chOff x="4976895" y="4432816"/>
            <a:chExt cx="1470472" cy="1377141"/>
          </a:xfrm>
          <a:noFill/>
        </p:grpSpPr>
        <p:sp>
          <p:nvSpPr>
            <p:cNvPr id="34" name="思考の吹き出し: 雲形 33">
              <a:extLst>
                <a:ext uri="{FF2B5EF4-FFF2-40B4-BE49-F238E27FC236}">
                  <a16:creationId xmlns:a16="http://schemas.microsoft.com/office/drawing/2014/main" id="{3D935B10-4BA0-420A-B5EB-1825DB685B24}"/>
                </a:ext>
              </a:extLst>
            </p:cNvPr>
            <p:cNvSpPr/>
            <p:nvPr/>
          </p:nvSpPr>
          <p:spPr>
            <a:xfrm flipH="1">
              <a:off x="4976895" y="4432816"/>
              <a:ext cx="1470472" cy="1377141"/>
            </a:xfrm>
            <a:prstGeom prst="cloudCallout">
              <a:avLst>
                <a:gd name="adj1" fmla="val -61796"/>
                <a:gd name="adj2" fmla="val 51618"/>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pic>
          <p:nvPicPr>
            <p:cNvPr id="36" name="図 35">
              <a:extLst>
                <a:ext uri="{FF2B5EF4-FFF2-40B4-BE49-F238E27FC236}">
                  <a16:creationId xmlns:a16="http://schemas.microsoft.com/office/drawing/2014/main" id="{D02B1388-C892-4DE5-92DB-37111F8955BE}"/>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10000" b="90000" l="10000" r="90000">
                          <a14:foregroundMark x1="43548" y1="22222" x2="43548" y2="22222"/>
                          <a14:foregroundMark x1="35608" y1="32917" x2="35608" y2="32917"/>
                          <a14:foregroundMark x1="72457" y1="27639" x2="72457" y2="27639"/>
                          <a14:foregroundMark x1="58437" y1="27639" x2="58437" y2="27639"/>
                          <a14:foregroundMark x1="50496" y1="37222" x2="50496" y2="37222"/>
                          <a14:foregroundMark x1="60422" y1="44722" x2="60422" y2="44722"/>
                          <a14:foregroundMark x1="45533" y1="44722" x2="45533" y2="44722"/>
                          <a14:foregroundMark x1="56452" y1="68333" x2="56452" y2="68333"/>
                          <a14:foregroundMark x1="36600" y1="58611" x2="36600" y2="58611"/>
                          <a14:foregroundMark x1="44541" y1="51111" x2="44541" y2="51111"/>
                          <a14:foregroundMark x1="45533" y1="62917" x2="45533" y2="62917"/>
                          <a14:foregroundMark x1="71464" y1="57639" x2="71464" y2="57639"/>
                          <a14:backgroundMark x1="84988" y1="58611" x2="84988" y2="58611"/>
                          <a14:backgroundMark x1="15757" y1="22917" x2="15757" y2="22917"/>
                        </a14:backgroundRemoval>
                      </a14:imgEffect>
                      <a14:imgEffect>
                        <a14:sharpenSoften amount="-25000"/>
                      </a14:imgEffect>
                    </a14:imgLayer>
                  </a14:imgProps>
                </a:ext>
              </a:extLst>
            </a:blip>
            <a:stretch>
              <a:fillRect/>
            </a:stretch>
          </p:blipFill>
          <p:spPr>
            <a:xfrm>
              <a:off x="5022501" y="4515136"/>
              <a:ext cx="1391544" cy="1294821"/>
            </a:xfrm>
            <a:prstGeom prst="roundRect">
              <a:avLst>
                <a:gd name="adj" fmla="val 16667"/>
              </a:avLst>
            </a:prstGeom>
            <a:grpFill/>
            <a:ln>
              <a:noFill/>
            </a:ln>
            <a:effectLst/>
          </p:spPr>
        </p:pic>
      </p:grpSp>
      <p:sp>
        <p:nvSpPr>
          <p:cNvPr id="39" name="吹き出し: 角を丸めた四角形 38">
            <a:extLst>
              <a:ext uri="{FF2B5EF4-FFF2-40B4-BE49-F238E27FC236}">
                <a16:creationId xmlns:a16="http://schemas.microsoft.com/office/drawing/2014/main" id="{0108937E-10C3-42CA-A1D1-8FBB85A7D70D}"/>
              </a:ext>
            </a:extLst>
          </p:cNvPr>
          <p:cNvSpPr/>
          <p:nvPr/>
        </p:nvSpPr>
        <p:spPr>
          <a:xfrm>
            <a:off x="8030852" y="4835515"/>
            <a:ext cx="3459665" cy="1530463"/>
          </a:xfrm>
          <a:prstGeom prst="wedgeRoundRectCallout">
            <a:avLst>
              <a:gd name="adj1" fmla="val -60885"/>
              <a:gd name="adj2" fmla="val 38938"/>
              <a:gd name="adj3" fmla="val 16667"/>
            </a:avLst>
          </a:prstGeom>
          <a:solidFill>
            <a:schemeClr val="bg1"/>
          </a:solidFill>
          <a:ln>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kumimoji="1" lang="ja-JP" altLang="en-US" dirty="0">
                <a:solidFill>
                  <a:prstClr val="black">
                    <a:lumMod val="75000"/>
                    <a:lumOff val="25000"/>
                  </a:prstClr>
                </a:solidFill>
              </a:rPr>
              <a:t>失敗したらフリマアプリで売ればいいか！</a:t>
            </a:r>
            <a:endParaRPr kumimoji="1" lang="en-US" altLang="ja-JP" dirty="0">
              <a:solidFill>
                <a:prstClr val="black">
                  <a:lumMod val="75000"/>
                  <a:lumOff val="25000"/>
                </a:prstClr>
              </a:solidFill>
            </a:endParaRPr>
          </a:p>
          <a:p>
            <a:pPr marL="285750" indent="-285750">
              <a:lnSpc>
                <a:spcPct val="150000"/>
              </a:lnSpc>
              <a:buFont typeface="Arial" panose="020B0604020202020204" pitchFamily="34" charset="0"/>
              <a:buChar char="•"/>
            </a:pPr>
            <a:r>
              <a:rPr kumimoji="1" lang="ja-JP" altLang="en-US" dirty="0">
                <a:solidFill>
                  <a:prstClr val="black">
                    <a:lumMod val="75000"/>
                    <a:lumOff val="25000"/>
                  </a:prstClr>
                </a:solidFill>
              </a:rPr>
              <a:t>とりあえず買っちゃおう！</a:t>
            </a:r>
            <a:endParaRPr kumimoji="1" lang="en-US" altLang="ja-JP" dirty="0">
              <a:solidFill>
                <a:prstClr val="black">
                  <a:lumMod val="75000"/>
                  <a:lumOff val="25000"/>
                </a:prstClr>
              </a:solidFill>
            </a:endParaRPr>
          </a:p>
        </p:txBody>
      </p:sp>
    </p:spTree>
    <p:extLst>
      <p:ext uri="{BB962C8B-B14F-4D97-AF65-F5344CB8AC3E}">
        <p14:creationId xmlns:p14="http://schemas.microsoft.com/office/powerpoint/2010/main" val="2001547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32</a:t>
            </a:fld>
            <a:endParaRPr lang="en-US" dirty="0">
              <a:solidFill>
                <a:prstClr val="black">
                  <a:lumMod val="65000"/>
                  <a:lumOff val="35000"/>
                </a:prstClr>
              </a:solidFill>
            </a:endParaRPr>
          </a:p>
        </p:txBody>
      </p:sp>
      <p:sp>
        <p:nvSpPr>
          <p:cNvPr id="5" name="タイトル 1">
            <a:extLst>
              <a:ext uri="{FF2B5EF4-FFF2-40B4-BE49-F238E27FC236}">
                <a16:creationId xmlns:a16="http://schemas.microsoft.com/office/drawing/2014/main" id="{B932D8FC-9983-5F4A-BF29-732A09F10646}"/>
              </a:ext>
            </a:extLst>
          </p:cNvPr>
          <p:cNvSpPr>
            <a:spLocks noGrp="1"/>
          </p:cNvSpPr>
          <p:nvPr>
            <p:ph type="title"/>
          </p:nvPr>
        </p:nvSpPr>
        <p:spPr/>
        <p:txBody>
          <a:bodyPr>
            <a:normAutofit/>
          </a:bodyPr>
          <a:lstStyle/>
          <a:p>
            <a:r>
              <a:rPr lang="ja-JP" altLang="en-US" sz="3600" dirty="0"/>
              <a:t>仮説</a:t>
            </a:r>
          </a:p>
        </p:txBody>
      </p:sp>
      <p:sp>
        <p:nvSpPr>
          <p:cNvPr id="2" name="正方形/長方形 1">
            <a:extLst>
              <a:ext uri="{FF2B5EF4-FFF2-40B4-BE49-F238E27FC236}">
                <a16:creationId xmlns:a16="http://schemas.microsoft.com/office/drawing/2014/main" id="{C9982A2D-6FC8-4FA6-83EA-1F247AEAD2A4}"/>
              </a:ext>
            </a:extLst>
          </p:cNvPr>
          <p:cNvSpPr/>
          <p:nvPr/>
        </p:nvSpPr>
        <p:spPr>
          <a:xfrm>
            <a:off x="1190792" y="2593369"/>
            <a:ext cx="1747280" cy="752167"/>
          </a:xfrm>
          <a:prstGeom prst="rect">
            <a:avLst/>
          </a:prstGeom>
          <a:ln>
            <a:solidFill>
              <a:schemeClr val="accent2">
                <a:lumMod val="75000"/>
              </a:schemeClr>
            </a:solidFill>
            <a:prstDash val="lg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a:solidFill>
                  <a:prstClr val="black">
                    <a:lumMod val="75000"/>
                    <a:lumOff val="25000"/>
                  </a:prstClr>
                </a:solidFill>
              </a:rPr>
              <a:t>仮説１</a:t>
            </a:r>
          </a:p>
        </p:txBody>
      </p:sp>
      <p:sp>
        <p:nvSpPr>
          <p:cNvPr id="6" name="正方形/長方形 5">
            <a:extLst>
              <a:ext uri="{FF2B5EF4-FFF2-40B4-BE49-F238E27FC236}">
                <a16:creationId xmlns:a16="http://schemas.microsoft.com/office/drawing/2014/main" id="{4E5DB184-7371-480E-B2E5-D81DBE0D0DE4}"/>
              </a:ext>
            </a:extLst>
          </p:cNvPr>
          <p:cNvSpPr/>
          <p:nvPr/>
        </p:nvSpPr>
        <p:spPr>
          <a:xfrm>
            <a:off x="1190792" y="3846865"/>
            <a:ext cx="1747280" cy="752167"/>
          </a:xfrm>
          <a:prstGeom prst="rect">
            <a:avLst/>
          </a:prstGeom>
          <a:ln>
            <a:solidFill>
              <a:schemeClr val="accent2">
                <a:lumMod val="75000"/>
              </a:schemeClr>
            </a:solidFill>
            <a:prstDash val="lg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a:solidFill>
                  <a:prstClr val="black">
                    <a:lumMod val="75000"/>
                    <a:lumOff val="25000"/>
                  </a:prstClr>
                </a:solidFill>
              </a:rPr>
              <a:t>仮説</a:t>
            </a:r>
            <a:r>
              <a:rPr kumimoji="1" lang="ja-JP" altLang="en-US" sz="2400" dirty="0" smtClean="0">
                <a:solidFill>
                  <a:prstClr val="black">
                    <a:lumMod val="75000"/>
                    <a:lumOff val="25000"/>
                  </a:prstClr>
                </a:solidFill>
              </a:rPr>
              <a:t>２</a:t>
            </a:r>
            <a:r>
              <a:rPr kumimoji="1" lang="en-US" altLang="ja-JP" sz="2400" dirty="0" smtClean="0">
                <a:solidFill>
                  <a:prstClr val="black">
                    <a:lumMod val="75000"/>
                    <a:lumOff val="25000"/>
                  </a:prstClr>
                </a:solidFill>
              </a:rPr>
              <a:t>-</a:t>
            </a:r>
            <a:r>
              <a:rPr kumimoji="1" lang="ja-JP" altLang="en-US" sz="2400" dirty="0" smtClean="0">
                <a:solidFill>
                  <a:prstClr val="black">
                    <a:lumMod val="75000"/>
                    <a:lumOff val="25000"/>
                  </a:prstClr>
                </a:solidFill>
              </a:rPr>
              <a:t>１</a:t>
            </a:r>
            <a:endParaRPr kumimoji="1" lang="ja-JP" altLang="en-US" sz="2400" dirty="0">
              <a:solidFill>
                <a:prstClr val="black">
                  <a:lumMod val="75000"/>
                  <a:lumOff val="25000"/>
                </a:prstClr>
              </a:solidFill>
            </a:endParaRPr>
          </a:p>
        </p:txBody>
      </p:sp>
      <p:sp>
        <p:nvSpPr>
          <p:cNvPr id="7" name="テキスト ボックス 6">
            <a:extLst>
              <a:ext uri="{FF2B5EF4-FFF2-40B4-BE49-F238E27FC236}">
                <a16:creationId xmlns:a16="http://schemas.microsoft.com/office/drawing/2014/main" id="{B624AB6C-C85B-46E5-8487-C1AD73B7AF8C}"/>
              </a:ext>
            </a:extLst>
          </p:cNvPr>
          <p:cNvSpPr txBox="1"/>
          <p:nvPr/>
        </p:nvSpPr>
        <p:spPr>
          <a:xfrm>
            <a:off x="3179482" y="5098749"/>
            <a:ext cx="8840008" cy="1200329"/>
          </a:xfrm>
          <a:prstGeom prst="rect">
            <a:avLst/>
          </a:prstGeom>
          <a:noFill/>
        </p:spPr>
        <p:txBody>
          <a:bodyPr wrap="square" rtlCol="0">
            <a:spAutoFit/>
          </a:bodyPr>
          <a:lstStyle/>
          <a:p>
            <a:r>
              <a:rPr lang="ja-JP" altLang="en-US" sz="2400" dirty="0">
                <a:solidFill>
                  <a:prstClr val="black">
                    <a:lumMod val="65000"/>
                    <a:lumOff val="35000"/>
                  </a:prstClr>
                </a:solidFill>
              </a:rPr>
              <a:t>「フリマアプリで売る」というリスク回避の手段は、</a:t>
            </a:r>
            <a:endParaRPr lang="en-US" altLang="ja-JP" sz="2400" dirty="0">
              <a:solidFill>
                <a:prstClr val="black">
                  <a:lumMod val="65000"/>
                  <a:lumOff val="35000"/>
                </a:prstClr>
              </a:solidFill>
            </a:endParaRPr>
          </a:p>
          <a:p>
            <a:r>
              <a:rPr lang="en-US" altLang="ja-JP" sz="2400" dirty="0">
                <a:solidFill>
                  <a:prstClr val="black">
                    <a:lumMod val="65000"/>
                    <a:lumOff val="35000"/>
                  </a:prstClr>
                </a:solidFill>
              </a:rPr>
              <a:t>10</a:t>
            </a:r>
            <a:r>
              <a:rPr lang="ja-JP" altLang="en-US" sz="2400" dirty="0">
                <a:solidFill>
                  <a:prstClr val="black">
                    <a:lumMod val="65000"/>
                    <a:lumOff val="35000"/>
                  </a:prstClr>
                </a:solidFill>
              </a:rPr>
              <a:t>～</a:t>
            </a:r>
            <a:r>
              <a:rPr lang="en-US" altLang="ja-JP" sz="2400" dirty="0">
                <a:solidFill>
                  <a:prstClr val="black">
                    <a:lumMod val="65000"/>
                    <a:lumOff val="35000"/>
                  </a:prstClr>
                </a:solidFill>
              </a:rPr>
              <a:t>20</a:t>
            </a:r>
            <a:r>
              <a:rPr lang="ja-JP" altLang="en-US" sz="2400" dirty="0">
                <a:solidFill>
                  <a:prstClr val="black">
                    <a:lumMod val="65000"/>
                    <a:lumOff val="35000"/>
                  </a:prstClr>
                </a:solidFill>
              </a:rPr>
              <a:t>代</a:t>
            </a:r>
            <a:r>
              <a:rPr lang="ja-JP" altLang="en-US" sz="2400" dirty="0" smtClean="0">
                <a:solidFill>
                  <a:prstClr val="black">
                    <a:lumMod val="65000"/>
                    <a:lumOff val="35000"/>
                  </a:prstClr>
                </a:solidFill>
              </a:rPr>
              <a:t>の</a:t>
            </a:r>
            <a:r>
              <a:rPr lang="ja-JP" altLang="en-US" sz="2400" dirty="0">
                <a:solidFill>
                  <a:srgbClr val="FF9966"/>
                </a:solidFill>
              </a:rPr>
              <a:t>実</a:t>
            </a:r>
            <a:r>
              <a:rPr lang="ja-JP" altLang="en-US" sz="2400" dirty="0" smtClean="0">
                <a:solidFill>
                  <a:srgbClr val="FF9966"/>
                </a:solidFill>
              </a:rPr>
              <a:t>店舗・通販サイト</a:t>
            </a:r>
            <a:r>
              <a:rPr lang="ja-JP" altLang="en-US" sz="2400" dirty="0" smtClean="0">
                <a:solidFill>
                  <a:prstClr val="black">
                    <a:lumMod val="65000"/>
                    <a:lumOff val="35000"/>
                  </a:prstClr>
                </a:solidFill>
              </a:rPr>
              <a:t>に</a:t>
            </a:r>
            <a:r>
              <a:rPr lang="ja-JP" altLang="en-US" sz="2400" dirty="0">
                <a:solidFill>
                  <a:prstClr val="black">
                    <a:lumMod val="65000"/>
                    <a:lumOff val="35000"/>
                  </a:prstClr>
                </a:solidFill>
              </a:rPr>
              <a:t>おける購買意思決定を促進して</a:t>
            </a:r>
            <a:r>
              <a:rPr lang="ja-JP" altLang="en-US" sz="2400" dirty="0" smtClean="0">
                <a:solidFill>
                  <a:prstClr val="black">
                    <a:lumMod val="65000"/>
                    <a:lumOff val="35000"/>
                  </a:prstClr>
                </a:solidFill>
              </a:rPr>
              <a:t>いる</a:t>
            </a:r>
            <a:endParaRPr lang="en-US" altLang="ja-JP" sz="2400" dirty="0">
              <a:solidFill>
                <a:prstClr val="black">
                  <a:lumMod val="65000"/>
                  <a:lumOff val="35000"/>
                </a:prstClr>
              </a:solidFill>
            </a:endParaRPr>
          </a:p>
        </p:txBody>
      </p:sp>
      <p:sp>
        <p:nvSpPr>
          <p:cNvPr id="10" name="テキスト ボックス 9">
            <a:extLst>
              <a:ext uri="{FF2B5EF4-FFF2-40B4-BE49-F238E27FC236}">
                <a16:creationId xmlns:a16="http://schemas.microsoft.com/office/drawing/2014/main" id="{58E60A36-B309-4C9F-BF00-8F19DA03D154}"/>
              </a:ext>
            </a:extLst>
          </p:cNvPr>
          <p:cNvSpPr txBox="1"/>
          <p:nvPr/>
        </p:nvSpPr>
        <p:spPr>
          <a:xfrm>
            <a:off x="3179482" y="2738619"/>
            <a:ext cx="8104094" cy="461665"/>
          </a:xfrm>
          <a:prstGeom prst="rect">
            <a:avLst/>
          </a:prstGeom>
          <a:noFill/>
        </p:spPr>
        <p:txBody>
          <a:bodyPr wrap="square" rtlCol="0">
            <a:spAutoFit/>
          </a:bodyPr>
          <a:lstStyle/>
          <a:p>
            <a:r>
              <a:rPr kumimoji="1" lang="ja-JP" altLang="en-US" sz="2400" dirty="0">
                <a:solidFill>
                  <a:prstClr val="black">
                    <a:lumMod val="65000"/>
                    <a:lumOff val="35000"/>
                  </a:prstClr>
                </a:solidFill>
              </a:rPr>
              <a:t>フリマアプリはリスク回避の手段となっている</a:t>
            </a:r>
          </a:p>
        </p:txBody>
      </p:sp>
      <p:sp>
        <p:nvSpPr>
          <p:cNvPr id="8" name="正方形/長方形 7">
            <a:extLst>
              <a:ext uri="{FF2B5EF4-FFF2-40B4-BE49-F238E27FC236}">
                <a16:creationId xmlns:a16="http://schemas.microsoft.com/office/drawing/2014/main" id="{4E5DB184-7371-480E-B2E5-D81DBE0D0DE4}"/>
              </a:ext>
            </a:extLst>
          </p:cNvPr>
          <p:cNvSpPr/>
          <p:nvPr/>
        </p:nvSpPr>
        <p:spPr>
          <a:xfrm>
            <a:off x="1190792" y="5100361"/>
            <a:ext cx="1747280" cy="752167"/>
          </a:xfrm>
          <a:prstGeom prst="rect">
            <a:avLst/>
          </a:prstGeom>
          <a:ln>
            <a:solidFill>
              <a:schemeClr val="accent2">
                <a:lumMod val="75000"/>
              </a:schemeClr>
            </a:solidFill>
            <a:prstDash val="lgDash"/>
            <a:headEnd type="none" w="med" len="med"/>
            <a:tailEnd type="none" w="med" len="med"/>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a:solidFill>
                  <a:prstClr val="black">
                    <a:lumMod val="75000"/>
                    <a:lumOff val="25000"/>
                  </a:prstClr>
                </a:solidFill>
              </a:rPr>
              <a:t>仮説</a:t>
            </a:r>
            <a:r>
              <a:rPr kumimoji="1" lang="ja-JP" altLang="en-US" sz="2400" dirty="0" smtClean="0">
                <a:solidFill>
                  <a:prstClr val="black">
                    <a:lumMod val="75000"/>
                    <a:lumOff val="25000"/>
                  </a:prstClr>
                </a:solidFill>
              </a:rPr>
              <a:t>２</a:t>
            </a:r>
            <a:r>
              <a:rPr kumimoji="1" lang="en-US" altLang="ja-JP" sz="2400" dirty="0" smtClean="0">
                <a:solidFill>
                  <a:prstClr val="black">
                    <a:lumMod val="75000"/>
                    <a:lumOff val="25000"/>
                  </a:prstClr>
                </a:solidFill>
              </a:rPr>
              <a:t>-</a:t>
            </a:r>
            <a:r>
              <a:rPr kumimoji="1" lang="ja-JP" altLang="en-US" sz="2400" dirty="0">
                <a:solidFill>
                  <a:prstClr val="black">
                    <a:lumMod val="75000"/>
                    <a:lumOff val="25000"/>
                  </a:prstClr>
                </a:solidFill>
              </a:rPr>
              <a:t>２</a:t>
            </a:r>
            <a:endParaRPr kumimoji="1" lang="ja-JP" altLang="en-US" sz="2400" dirty="0">
              <a:solidFill>
                <a:prstClr val="black">
                  <a:lumMod val="75000"/>
                  <a:lumOff val="25000"/>
                </a:prstClr>
              </a:solidFill>
            </a:endParaRPr>
          </a:p>
        </p:txBody>
      </p:sp>
      <p:sp>
        <p:nvSpPr>
          <p:cNvPr id="9" name="テキスト ボックス 8">
            <a:extLst>
              <a:ext uri="{FF2B5EF4-FFF2-40B4-BE49-F238E27FC236}">
                <a16:creationId xmlns:a16="http://schemas.microsoft.com/office/drawing/2014/main" id="{B624AB6C-C85B-46E5-8487-C1AD73B7AF8C}"/>
              </a:ext>
            </a:extLst>
          </p:cNvPr>
          <p:cNvSpPr txBox="1"/>
          <p:nvPr/>
        </p:nvSpPr>
        <p:spPr>
          <a:xfrm>
            <a:off x="3179482" y="3737048"/>
            <a:ext cx="8840008" cy="1200329"/>
          </a:xfrm>
          <a:prstGeom prst="rect">
            <a:avLst/>
          </a:prstGeom>
          <a:noFill/>
        </p:spPr>
        <p:txBody>
          <a:bodyPr wrap="square" rtlCol="0">
            <a:spAutoFit/>
          </a:bodyPr>
          <a:lstStyle/>
          <a:p>
            <a:r>
              <a:rPr lang="ja-JP" altLang="en-US" sz="2400" dirty="0">
                <a:solidFill>
                  <a:prstClr val="black">
                    <a:lumMod val="65000"/>
                    <a:lumOff val="35000"/>
                  </a:prstClr>
                </a:solidFill>
              </a:rPr>
              <a:t>「フリマアプリで売る」というリスク回避の手段は、</a:t>
            </a:r>
            <a:endParaRPr lang="en-US" altLang="ja-JP" sz="2400" dirty="0">
              <a:solidFill>
                <a:prstClr val="black">
                  <a:lumMod val="65000"/>
                  <a:lumOff val="35000"/>
                </a:prstClr>
              </a:solidFill>
            </a:endParaRPr>
          </a:p>
          <a:p>
            <a:r>
              <a:rPr lang="en-US" altLang="ja-JP" sz="2400" dirty="0">
                <a:solidFill>
                  <a:prstClr val="black">
                    <a:lumMod val="65000"/>
                    <a:lumOff val="35000"/>
                  </a:prstClr>
                </a:solidFill>
              </a:rPr>
              <a:t>10</a:t>
            </a:r>
            <a:r>
              <a:rPr lang="ja-JP" altLang="en-US" sz="2400" dirty="0">
                <a:solidFill>
                  <a:prstClr val="black">
                    <a:lumMod val="65000"/>
                    <a:lumOff val="35000"/>
                  </a:prstClr>
                </a:solidFill>
              </a:rPr>
              <a:t>～</a:t>
            </a:r>
            <a:r>
              <a:rPr lang="en-US" altLang="ja-JP" sz="2400" dirty="0">
                <a:solidFill>
                  <a:prstClr val="black">
                    <a:lumMod val="65000"/>
                    <a:lumOff val="35000"/>
                  </a:prstClr>
                </a:solidFill>
              </a:rPr>
              <a:t>20</a:t>
            </a:r>
            <a:r>
              <a:rPr lang="ja-JP" altLang="en-US" sz="2400" dirty="0">
                <a:solidFill>
                  <a:prstClr val="black">
                    <a:lumMod val="65000"/>
                    <a:lumOff val="35000"/>
                  </a:prstClr>
                </a:solidFill>
              </a:rPr>
              <a:t>代の</a:t>
            </a:r>
            <a:r>
              <a:rPr lang="ja-JP" altLang="en-US" sz="2400" dirty="0" smtClean="0">
                <a:solidFill>
                  <a:srgbClr val="FF9966"/>
                </a:solidFill>
              </a:rPr>
              <a:t>フリマアプリでの購買</a:t>
            </a:r>
            <a:r>
              <a:rPr lang="ja-JP" altLang="en-US" sz="2400" dirty="0" smtClean="0">
                <a:solidFill>
                  <a:prstClr val="black">
                    <a:lumMod val="65000"/>
                    <a:lumOff val="35000"/>
                  </a:prstClr>
                </a:solidFill>
              </a:rPr>
              <a:t>に</a:t>
            </a:r>
            <a:r>
              <a:rPr lang="ja-JP" altLang="en-US" sz="2400" dirty="0">
                <a:solidFill>
                  <a:prstClr val="black">
                    <a:lumMod val="65000"/>
                    <a:lumOff val="35000"/>
                  </a:prstClr>
                </a:solidFill>
              </a:rPr>
              <a:t>おける購買意思決定を促進して</a:t>
            </a:r>
            <a:r>
              <a:rPr lang="ja-JP" altLang="en-US" sz="2400" dirty="0" smtClean="0">
                <a:solidFill>
                  <a:prstClr val="black">
                    <a:lumMod val="65000"/>
                    <a:lumOff val="35000"/>
                  </a:prstClr>
                </a:solidFill>
              </a:rPr>
              <a:t>いる</a:t>
            </a:r>
            <a:endParaRPr lang="en-US" altLang="ja-JP" sz="2400" dirty="0">
              <a:solidFill>
                <a:prstClr val="black">
                  <a:lumMod val="65000"/>
                  <a:lumOff val="35000"/>
                </a:prstClr>
              </a:solidFill>
            </a:endParaRPr>
          </a:p>
        </p:txBody>
      </p:sp>
    </p:spTree>
    <p:extLst>
      <p:ext uri="{BB962C8B-B14F-4D97-AF65-F5344CB8AC3E}">
        <p14:creationId xmlns:p14="http://schemas.microsoft.com/office/powerpoint/2010/main" val="27493928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C55CC0-0779-3645-B85E-A430F25D3F7D}"/>
              </a:ext>
            </a:extLst>
          </p:cNvPr>
          <p:cNvSpPr>
            <a:spLocks noGrp="1"/>
          </p:cNvSpPr>
          <p:nvPr>
            <p:ph type="title"/>
          </p:nvPr>
        </p:nvSpPr>
        <p:spPr/>
        <p:txBody>
          <a:bodyPr/>
          <a:lstStyle/>
          <a:p>
            <a:r>
              <a:rPr lang="ja-JP" altLang="en-US" dirty="0"/>
              <a:t>今後の課題・方向性</a:t>
            </a:r>
          </a:p>
        </p:txBody>
      </p:sp>
      <p:sp>
        <p:nvSpPr>
          <p:cNvPr id="3" name="コンテンツ プレースホルダー 2">
            <a:extLst>
              <a:ext uri="{FF2B5EF4-FFF2-40B4-BE49-F238E27FC236}">
                <a16:creationId xmlns:a16="http://schemas.microsoft.com/office/drawing/2014/main" id="{B92BE5E3-2045-2A40-B637-0835F54EC193}"/>
              </a:ext>
            </a:extLst>
          </p:cNvPr>
          <p:cNvSpPr>
            <a:spLocks noGrp="1"/>
          </p:cNvSpPr>
          <p:nvPr>
            <p:ph idx="1"/>
          </p:nvPr>
        </p:nvSpPr>
        <p:spPr/>
        <p:txBody>
          <a:bodyPr>
            <a:normAutofit/>
          </a:bodyPr>
          <a:lstStyle/>
          <a:p>
            <a:r>
              <a:rPr lang="ja-JP" altLang="en-US" sz="3200" dirty="0"/>
              <a:t>リスクに関する論文を読む</a:t>
            </a:r>
            <a:endParaRPr lang="en-US" altLang="ja-JP" sz="3200" dirty="0"/>
          </a:p>
          <a:p>
            <a:pPr marL="305435" indent="-305435"/>
            <a:r>
              <a:rPr lang="ja-JP" altLang="en-US" sz="3200">
                <a:latin typeface="HGｺﾞｼｯｸE"/>
                <a:ea typeface="HGｺﾞｼｯｸE"/>
              </a:rPr>
              <a:t>シェアリングエコノミーに関する論文を探し、「所有への欲求」に関する仮説を検討する</a:t>
            </a:r>
          </a:p>
          <a:p>
            <a:pPr marL="305435" indent="-305435"/>
            <a:r>
              <a:rPr lang="ja-JP" altLang="en-US" sz="3200">
                <a:latin typeface="HGｺﾞｼｯｸE"/>
                <a:ea typeface="HGｺﾞｼｯｸE"/>
              </a:rPr>
              <a:t>現状分析と問題意識の流れに所々違和感があるので、ロジカルにまとめ直す</a:t>
            </a:r>
          </a:p>
        </p:txBody>
      </p:sp>
      <p:sp>
        <p:nvSpPr>
          <p:cNvPr id="5" name="スライド番号プレースホルダー 4"/>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33</a:t>
            </a:fld>
            <a:endParaRPr lang="en-US">
              <a:solidFill>
                <a:prstClr val="black">
                  <a:lumMod val="65000"/>
                  <a:lumOff val="35000"/>
                </a:prstClr>
              </a:solidFill>
            </a:endParaRPr>
          </a:p>
        </p:txBody>
      </p:sp>
    </p:spTree>
    <p:extLst>
      <p:ext uri="{BB962C8B-B14F-4D97-AF65-F5344CB8AC3E}">
        <p14:creationId xmlns:p14="http://schemas.microsoft.com/office/powerpoint/2010/main" val="31856668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参考文献</a:t>
            </a:r>
            <a:endParaRPr kumimoji="1" lang="ja-JP" altLang="en-US" dirty="0"/>
          </a:p>
        </p:txBody>
      </p:sp>
      <p:sp>
        <p:nvSpPr>
          <p:cNvPr id="3" name="コンテンツ プレースホルダー 2"/>
          <p:cNvSpPr>
            <a:spLocks noGrp="1"/>
          </p:cNvSpPr>
          <p:nvPr>
            <p:ph idx="1"/>
          </p:nvPr>
        </p:nvSpPr>
        <p:spPr>
          <a:xfrm>
            <a:off x="523683" y="2281878"/>
            <a:ext cx="11432181" cy="3678303"/>
          </a:xfrm>
        </p:spPr>
        <p:txBody>
          <a:bodyPr vert="horz" lIns="91440" tIns="45720" rIns="91440" bIns="45720" rtlCol="0" anchor="ctr">
            <a:noAutofit/>
          </a:bodyPr>
          <a:lstStyle/>
          <a:p>
            <a:r>
              <a:rPr lang="ja-JP" altLang="en-US" b="1" dirty="0"/>
              <a:t>インターネット通販と消費者の知覚リスク　青木均　</a:t>
            </a:r>
            <a:r>
              <a:rPr lang="en-US" altLang="ja-JP" b="1" dirty="0"/>
              <a:t>2005</a:t>
            </a:r>
          </a:p>
          <a:p>
            <a:pPr marL="0" indent="0">
              <a:buNone/>
            </a:pPr>
            <a:r>
              <a:rPr lang="en-US" altLang="ja-JP" dirty="0">
                <a:hlinkClick r:id="rId2"/>
              </a:rPr>
              <a:t>https://ci.nii.ac.jp/els/contents110004621871.pdf?id=ART0007332051</a:t>
            </a:r>
            <a:endParaRPr lang="en-US" altLang="ja-JP" dirty="0"/>
          </a:p>
          <a:p>
            <a:r>
              <a:rPr lang="ja-JP" altLang="en-US" dirty="0"/>
              <a:t>消費者の情報探索に及ぼす知覚されたリスクの影響　鈴木万希枝　</a:t>
            </a:r>
            <a:r>
              <a:rPr lang="en-US" altLang="ja-JP" dirty="0"/>
              <a:t>1993</a:t>
            </a:r>
          </a:p>
          <a:p>
            <a:pPr marL="0" indent="0">
              <a:buNone/>
            </a:pPr>
            <a:r>
              <a:rPr lang="en-US" altLang="ja-JP" dirty="0">
                <a:hlinkClick r:id="rId3"/>
              </a:rPr>
              <a:t>https://www.jstage.jst.go.jp/article/jssp/9/3/9_KJ00003725262/_pdf/-char/ja</a:t>
            </a:r>
            <a:endParaRPr lang="en-US" altLang="ja-JP" dirty="0"/>
          </a:p>
          <a:p>
            <a:r>
              <a:rPr lang="ja-JP" altLang="en-US" dirty="0"/>
              <a:t>経済産業省　電子商取引に関する市場調査（２０１８年度）</a:t>
            </a:r>
            <a:endParaRPr lang="en-US" dirty="0"/>
          </a:p>
          <a:p>
            <a:pPr marL="0" indent="0">
              <a:buNone/>
            </a:pPr>
            <a:r>
              <a:rPr lang="en-US" u="sng" dirty="0">
                <a:hlinkClick r:id="rId4"/>
              </a:rPr>
              <a:t>http://www.meti.go.jp/press/2018/04/20180425001/20180425001.html</a:t>
            </a:r>
            <a:endParaRPr lang="ja-JP" altLang="en-US" dirty="0">
              <a:latin typeface="HGｺﾞｼｯｸE"/>
              <a:ea typeface="HGｺﾞｼｯｸE"/>
            </a:endParaRPr>
          </a:p>
          <a:p>
            <a:pPr marL="305435" indent="-305435"/>
            <a:r>
              <a:rPr lang="en-US" dirty="0" err="1">
                <a:latin typeface="+mn-ea"/>
              </a:rPr>
              <a:t>WebFolio</a:t>
            </a:r>
            <a:r>
              <a:rPr lang="ja-JP" altLang="en-US">
                <a:latin typeface="+mn-ea"/>
              </a:rPr>
              <a:t>「</a:t>
            </a:r>
            <a:r>
              <a:rPr lang="en-US" dirty="0" err="1">
                <a:latin typeface="+mn-ea"/>
              </a:rPr>
              <a:t>CtoC</a:t>
            </a:r>
            <a:r>
              <a:rPr lang="ja-JP" altLang="en-US">
                <a:latin typeface="+mn-ea"/>
              </a:rPr>
              <a:t>型サービスのビジネスモデルをまとめてみた」</a:t>
            </a:r>
            <a:endParaRPr lang="en-US">
              <a:latin typeface="+mn-ea"/>
            </a:endParaRPr>
          </a:p>
          <a:p>
            <a:pPr marL="0" indent="0">
              <a:buNone/>
            </a:pPr>
            <a:r>
              <a:rPr lang="en-US"/>
              <a:t>Websv.info/blog/796</a:t>
            </a:r>
          </a:p>
          <a:p>
            <a:r>
              <a:rPr lang="ja-JP" altLang="en-US" dirty="0"/>
              <a:t>「消費者の心理と行動：リスク知覚とマーケティング対応」　神山進　中央経済社（１９９７年）</a:t>
            </a:r>
            <a:endParaRPr lang="en-US" dirty="0"/>
          </a:p>
          <a:p>
            <a:pPr marL="305435" indent="-305435"/>
            <a:r>
              <a:rPr lang="ja-JP" altLang="en-US">
                <a:latin typeface="HGｺﾞｼｯｸE"/>
                <a:ea typeface="HGｺﾞｼｯｸE"/>
              </a:rPr>
              <a:t>リユース品ネット流通に関する実態調査　小嵜秀信（２０１８年）</a:t>
            </a:r>
            <a:endParaRPr lang="ja-JP" altLang="en-US" dirty="0">
              <a:latin typeface="HGｺﾞｼｯｸE"/>
              <a:ea typeface="HGｺﾞｼｯｸE"/>
            </a:endParaRPr>
          </a:p>
          <a:p>
            <a:pPr marL="305435" indent="-305435">
              <a:buNone/>
            </a:pPr>
            <a:r>
              <a:rPr lang="ja-JP" dirty="0">
                <a:latin typeface="HGｺﾞｼｯｸE"/>
                <a:ea typeface="HGｺﾞｼｯｸE"/>
                <a:hlinkClick r:id="rId5"/>
              </a:rPr>
              <a:t>https://opac.time.u-tokai.ac.jp/webopac/1_45_63._?key=HYGVEJ</a:t>
            </a:r>
            <a:endParaRPr lang="ja-JP">
              <a:latin typeface="HGｺﾞｼｯｸE"/>
              <a:ea typeface="HGｺﾞｼｯｸE"/>
            </a:endParaRPr>
          </a:p>
        </p:txBody>
      </p:sp>
      <p:sp>
        <p:nvSpPr>
          <p:cNvPr id="4" name="スライド番号プレースホルダー 3"/>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34</a:t>
            </a:fld>
            <a:endParaRPr lang="en-US">
              <a:solidFill>
                <a:prstClr val="black">
                  <a:lumMod val="65000"/>
                  <a:lumOff val="35000"/>
                </a:prstClr>
              </a:solidFill>
            </a:endParaRPr>
          </a:p>
        </p:txBody>
      </p:sp>
    </p:spTree>
    <p:extLst>
      <p:ext uri="{BB962C8B-B14F-4D97-AF65-F5344CB8AC3E}">
        <p14:creationId xmlns:p14="http://schemas.microsoft.com/office/powerpoint/2010/main" val="24981771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7B8807-9622-4F1A-AE8F-2C0AED5ECA31}"/>
              </a:ext>
            </a:extLst>
          </p:cNvPr>
          <p:cNvSpPr>
            <a:spLocks noGrp="1"/>
          </p:cNvSpPr>
          <p:nvPr>
            <p:ph type="title"/>
          </p:nvPr>
        </p:nvSpPr>
        <p:spPr/>
        <p:txBody>
          <a:bodyPr/>
          <a:lstStyle/>
          <a:p>
            <a:r>
              <a:rPr kumimoji="1" lang="ja-JP" altLang="en-US"/>
              <a:t>参考文献</a:t>
            </a:r>
          </a:p>
        </p:txBody>
      </p:sp>
      <p:sp>
        <p:nvSpPr>
          <p:cNvPr id="3" name="コンテンツ プレースホルダー 2">
            <a:extLst>
              <a:ext uri="{FF2B5EF4-FFF2-40B4-BE49-F238E27FC236}">
                <a16:creationId xmlns:a16="http://schemas.microsoft.com/office/drawing/2014/main" id="{A4F10D76-C957-401A-A2E3-A5902C0E5068}"/>
              </a:ext>
            </a:extLst>
          </p:cNvPr>
          <p:cNvSpPr>
            <a:spLocks noGrp="1"/>
          </p:cNvSpPr>
          <p:nvPr>
            <p:ph idx="1"/>
          </p:nvPr>
        </p:nvSpPr>
        <p:spPr>
          <a:xfrm>
            <a:off x="673122" y="3374591"/>
            <a:ext cx="11029615" cy="2959436"/>
          </a:xfrm>
        </p:spPr>
        <p:txBody>
          <a:bodyPr vert="horz" lIns="91440" tIns="45720" rIns="91440" bIns="45720" rtlCol="0" anchor="ctr">
            <a:noAutofit/>
          </a:bodyPr>
          <a:lstStyle/>
          <a:p>
            <a:r>
              <a:rPr lang="ja-JP" altLang="en-US" b="1" dirty="0">
                <a:latin typeface="HGｺﾞｼｯｸE"/>
                <a:ea typeface="HGｺﾞｼｯｸE"/>
              </a:rPr>
              <a:t>株式会社メルカリ「数字で見るメルカリ」　（</a:t>
            </a:r>
            <a:r>
              <a:rPr lang="en-US" b="1" dirty="0">
                <a:latin typeface="HGｺﾞｼｯｸE"/>
                <a:ea typeface="HGｺﾞｼｯｸE"/>
              </a:rPr>
              <a:t>2013</a:t>
            </a:r>
            <a:r>
              <a:rPr lang="ja-JP" altLang="en-US" b="1" dirty="0">
                <a:latin typeface="HGｺﾞｼｯｸE"/>
                <a:ea typeface="HGｺﾞｼｯｸE"/>
              </a:rPr>
              <a:t>年</a:t>
            </a:r>
            <a:r>
              <a:rPr lang="en-US" b="1" dirty="0">
                <a:latin typeface="HGｺﾞｼｯｸE"/>
                <a:ea typeface="HGｺﾞｼｯｸE"/>
              </a:rPr>
              <a:t>7</a:t>
            </a:r>
            <a:r>
              <a:rPr lang="ja-JP" altLang="en-US" b="1" dirty="0">
                <a:latin typeface="HGｺﾞｼｯｸE"/>
                <a:ea typeface="HGｺﾞｼｯｸE"/>
              </a:rPr>
              <a:t>月</a:t>
            </a:r>
            <a:r>
              <a:rPr lang="en-US" b="1" dirty="0">
                <a:latin typeface="HGｺﾞｼｯｸE"/>
                <a:ea typeface="HGｺﾞｼｯｸE"/>
              </a:rPr>
              <a:t>2</a:t>
            </a:r>
            <a:r>
              <a:rPr lang="ja-JP" altLang="en-US" b="1" dirty="0">
                <a:latin typeface="HGｺﾞｼｯｸE"/>
                <a:ea typeface="HGｺﾞｼｯｸE"/>
              </a:rPr>
              <a:t>日～</a:t>
            </a:r>
            <a:r>
              <a:rPr lang="en-US" b="1" dirty="0">
                <a:latin typeface="HGｺﾞｼｯｸE"/>
                <a:ea typeface="HGｺﾞｼｯｸE"/>
              </a:rPr>
              <a:t>2018</a:t>
            </a:r>
            <a:r>
              <a:rPr lang="ja-JP" altLang="en-US" b="1" dirty="0">
                <a:latin typeface="HGｺﾞｼｯｸE"/>
                <a:ea typeface="HGｺﾞｼｯｸE"/>
              </a:rPr>
              <a:t>年</a:t>
            </a:r>
            <a:r>
              <a:rPr lang="en-US" b="1" dirty="0">
                <a:latin typeface="HGｺﾞｼｯｸE"/>
                <a:ea typeface="HGｺﾞｼｯｸE"/>
              </a:rPr>
              <a:t>4</a:t>
            </a:r>
            <a:r>
              <a:rPr lang="ja-JP" altLang="en-US" b="1" dirty="0">
                <a:latin typeface="HGｺﾞｼｯｸE"/>
                <a:ea typeface="HGｺﾞｼｯｸE"/>
              </a:rPr>
              <a:t>月</a:t>
            </a:r>
            <a:r>
              <a:rPr lang="en-US" b="1" dirty="0">
                <a:latin typeface="HGｺﾞｼｯｸE"/>
                <a:ea typeface="HGｺﾞｼｯｸE"/>
              </a:rPr>
              <a:t>30</a:t>
            </a:r>
            <a:r>
              <a:rPr lang="ja-JP" altLang="en-US" b="1" dirty="0">
                <a:latin typeface="HGｺﾞｼｯｸE"/>
                <a:ea typeface="HGｺﾞｼｯｸE"/>
              </a:rPr>
              <a:t>日）</a:t>
            </a:r>
            <a:endParaRPr lang="en-US" dirty="0">
              <a:latin typeface="HGｺﾞｼｯｸE"/>
              <a:ea typeface="HGｺﾞｼｯｸE"/>
            </a:endParaRPr>
          </a:p>
          <a:p>
            <a:pPr marL="0" indent="0">
              <a:buNone/>
            </a:pPr>
            <a:r>
              <a:rPr lang="en-US" dirty="0">
                <a:latin typeface="HGｺﾞｼｯｸE"/>
                <a:ea typeface="HGｺﾞｼｯｸE"/>
                <a:hlinkClick r:id="rId2"/>
              </a:rPr>
              <a:t>https://about.mercari.com/press/news/article/20180702_mercarinumbers/</a:t>
            </a:r>
            <a:endParaRPr lang="en-US" dirty="0"/>
          </a:p>
          <a:p>
            <a:pPr>
              <a:spcBef>
                <a:spcPts val="0"/>
              </a:spcBef>
              <a:spcAft>
                <a:spcPts val="0"/>
              </a:spcAft>
            </a:pPr>
            <a:r>
              <a:rPr lang="ja-JP" altLang="en-US" dirty="0">
                <a:latin typeface="HGｺﾞｼｯｸE"/>
                <a:ea typeface="HGｺﾞｼｯｸE"/>
              </a:rPr>
              <a:t>マーケティングリサーチキャンプ「フィーチャーフォンとスマートフォンの利用推移」</a:t>
            </a:r>
            <a:endParaRPr lang="en-US" dirty="0">
              <a:latin typeface="HGｺﾞｼｯｸE"/>
              <a:ea typeface="HGｺﾞｼｯｸE"/>
            </a:endParaRPr>
          </a:p>
          <a:p>
            <a:pPr marL="0" indent="0">
              <a:buNone/>
            </a:pPr>
            <a:r>
              <a:rPr lang="en-US" dirty="0">
                <a:latin typeface="HGｺﾞｼｯｸE"/>
                <a:ea typeface="HGｺﾞｼｯｸE"/>
                <a:hlinkClick r:id="rId3"/>
              </a:rPr>
              <a:t>https://marketing-rc.com/article/20160731.html</a:t>
            </a:r>
            <a:endParaRPr lang="en-US" dirty="0">
              <a:latin typeface="HGｺﾞｼｯｸE"/>
              <a:ea typeface="HGｺﾞｼｯｸE"/>
            </a:endParaRPr>
          </a:p>
          <a:p>
            <a:pPr>
              <a:spcBef>
                <a:spcPts val="0"/>
              </a:spcBef>
              <a:spcAft>
                <a:spcPts val="0"/>
              </a:spcAft>
            </a:pPr>
            <a:r>
              <a:rPr lang="ja-JP" altLang="en-US" dirty="0">
                <a:latin typeface="HGｺﾞｼｯｸE"/>
                <a:ea typeface="HGｺﾞｼｯｸE"/>
              </a:rPr>
              <a:t>市場調査メディアホノテ</a:t>
            </a:r>
            <a:endParaRPr lang="en-US" dirty="0">
              <a:latin typeface="HGｺﾞｼｯｸE"/>
              <a:ea typeface="HGｺﾞｼｯｸE"/>
            </a:endParaRPr>
          </a:p>
          <a:p>
            <a:pPr marL="0" indent="0">
              <a:spcBef>
                <a:spcPts val="0"/>
              </a:spcBef>
              <a:spcAft>
                <a:spcPts val="0"/>
              </a:spcAft>
              <a:buNone/>
            </a:pPr>
            <a:r>
              <a:rPr lang="en-US" dirty="0">
                <a:latin typeface="HGｺﾞｼｯｸE"/>
                <a:ea typeface="HGｺﾞｼｯｸE"/>
              </a:rPr>
              <a:t>(</a:t>
            </a:r>
            <a:r>
              <a:rPr lang="en-US" dirty="0">
                <a:latin typeface="HGｺﾞｼｯｸE"/>
                <a:ea typeface="HGｺﾞｼｯｸE"/>
                <a:hlinkClick r:id="rId4"/>
              </a:rPr>
              <a:t>https://honote.macromill.com/report/20170523/</a:t>
            </a:r>
            <a:r>
              <a:rPr lang="en-US" dirty="0">
                <a:latin typeface="HGｺﾞｼｯｸE"/>
                <a:ea typeface="HGｺﾞｼｯｸE"/>
              </a:rPr>
              <a:t>)</a:t>
            </a:r>
            <a:endParaRPr lang="ja-JP" altLang="en-US" dirty="0">
              <a:latin typeface="HGｺﾞｼｯｸE"/>
              <a:ea typeface="HGｺﾞｼｯｸE"/>
            </a:endParaRPr>
          </a:p>
          <a:p>
            <a:pPr marL="0" indent="0">
              <a:spcBef>
                <a:spcPts val="0"/>
              </a:spcBef>
              <a:spcAft>
                <a:spcPts val="0"/>
              </a:spcAft>
              <a:buNone/>
            </a:pPr>
            <a:r>
              <a:rPr lang="ja-JP" altLang="en-US" dirty="0">
                <a:latin typeface="HGｺﾞｼｯｸE"/>
                <a:ea typeface="HGｺﾞｼｯｸE"/>
              </a:rPr>
              <a:t>　株式会社リサーチ・アンド・ディベロップメント</a:t>
            </a:r>
            <a:r>
              <a:rPr lang="en-US" dirty="0">
                <a:latin typeface="HGｺﾞｼｯｸE"/>
                <a:ea typeface="HGｺﾞｼｯｸE"/>
              </a:rPr>
              <a:t> </a:t>
            </a:r>
          </a:p>
          <a:p>
            <a:pPr marL="0" indent="0">
              <a:spcBef>
                <a:spcPts val="0"/>
              </a:spcBef>
              <a:spcAft>
                <a:spcPts val="0"/>
              </a:spcAft>
            </a:pPr>
            <a:r>
              <a:rPr lang="en-US" dirty="0">
                <a:latin typeface="HGｺﾞｼｯｸE"/>
                <a:ea typeface="HGｺﾞｼｯｸE"/>
              </a:rPr>
              <a:t>2017</a:t>
            </a:r>
            <a:r>
              <a:rPr lang="ja-JP" altLang="en-US" dirty="0">
                <a:latin typeface="HGｺﾞｼｯｸE"/>
                <a:ea typeface="HGｺﾞｼｯｸE"/>
              </a:rPr>
              <a:t>年</a:t>
            </a:r>
            <a:r>
              <a:rPr lang="en-US" dirty="0">
                <a:latin typeface="HGｺﾞｼｯｸE"/>
                <a:ea typeface="HGｺﾞｼｯｸE"/>
              </a:rPr>
              <a:t>11</a:t>
            </a:r>
            <a:r>
              <a:rPr lang="ja-JP" altLang="en-US" dirty="0">
                <a:latin typeface="HGｺﾞｼｯｸE"/>
                <a:ea typeface="HGｺﾞｼｯｸE"/>
              </a:rPr>
              <a:t>月「ミレニアム世代の消費意識調査」</a:t>
            </a:r>
            <a:endParaRPr lang="en-US" dirty="0"/>
          </a:p>
          <a:p>
            <a:pPr marL="0" indent="0">
              <a:spcBef>
                <a:spcPts val="0"/>
              </a:spcBef>
              <a:spcAft>
                <a:spcPts val="0"/>
              </a:spcAft>
              <a:buNone/>
            </a:pPr>
            <a:r>
              <a:rPr lang="ja-JP" dirty="0">
                <a:latin typeface="HGｺﾞｼｯｸE"/>
                <a:ea typeface="HGｺﾞｼｯｸE"/>
                <a:hlinkClick r:id="rId5"/>
              </a:rPr>
              <a:t>https://www.rad.co.jp/report_list/20180308/</a:t>
            </a:r>
            <a:endParaRPr lang="ja-JP" altLang="en-US" dirty="0">
              <a:latin typeface="HGｺﾞｼｯｸE"/>
              <a:ea typeface="HGｺﾞｼｯｸE"/>
            </a:endParaRPr>
          </a:p>
          <a:p>
            <a:pPr marL="285750" indent="-285750">
              <a:spcBef>
                <a:spcPts val="0"/>
              </a:spcBef>
              <a:spcAft>
                <a:spcPts val="0"/>
              </a:spcAft>
            </a:pPr>
            <a:endParaRPr lang="ja-JP" dirty="0">
              <a:latin typeface="HGｺﾞｼｯｸE"/>
              <a:ea typeface="HGｺﾞｼｯｸE"/>
            </a:endParaRPr>
          </a:p>
          <a:p>
            <a:pPr>
              <a:spcBef>
                <a:spcPts val="0"/>
              </a:spcBef>
              <a:spcAft>
                <a:spcPts val="0"/>
              </a:spcAft>
            </a:pPr>
            <a:r>
              <a:rPr lang="ja-JP" altLang="en-US" dirty="0">
                <a:latin typeface="HGｺﾞｼｯｸE"/>
                <a:ea typeface="HGｺﾞｼｯｸE"/>
              </a:rPr>
              <a:t>平成</a:t>
            </a:r>
            <a:r>
              <a:rPr lang="en-US" dirty="0">
                <a:latin typeface="HGｺﾞｼｯｸE"/>
                <a:ea typeface="HGｺﾞｼｯｸE"/>
              </a:rPr>
              <a:t>2</a:t>
            </a:r>
            <a:r>
              <a:rPr lang="en-US" altLang="ja-JP" dirty="0">
                <a:latin typeface="HGｺﾞｼｯｸE"/>
                <a:ea typeface="HGｺﾞｼｯｸE"/>
              </a:rPr>
              <a:t>9</a:t>
            </a:r>
            <a:r>
              <a:rPr lang="ja-JP" altLang="en-US" dirty="0">
                <a:latin typeface="HGｺﾞｼｯｸE"/>
                <a:ea typeface="HGｺﾞｼｯｸE"/>
              </a:rPr>
              <a:t>年版消費者白書</a:t>
            </a:r>
          </a:p>
          <a:p>
            <a:pPr marL="0" indent="0">
              <a:spcBef>
                <a:spcPts val="0"/>
              </a:spcBef>
              <a:spcAft>
                <a:spcPts val="0"/>
              </a:spcAft>
              <a:buNone/>
            </a:pPr>
            <a:r>
              <a:rPr lang="en-US" altLang="ja-JP" dirty="0">
                <a:latin typeface="HGｺﾞｼｯｸE"/>
                <a:ea typeface="HGｺﾞｼｯｸE"/>
                <a:hlinkClick r:id="rId6"/>
              </a:rPr>
              <a:t>http://www.caa.go.jp/policies/policy/consumer_research/white_paper/</a:t>
            </a:r>
            <a:endParaRPr lang="en-US" sz="2000" dirty="0">
              <a:latin typeface="HGｺﾞｼｯｸE"/>
              <a:ea typeface="HGｺﾞｼｯｸE"/>
            </a:endParaRPr>
          </a:p>
          <a:p>
            <a:pPr marL="305435" indent="-305435"/>
            <a:endParaRPr lang="en-US" sz="2000" dirty="0">
              <a:latin typeface="HGｺﾞｼｯｸE"/>
              <a:ea typeface="HGｺﾞｼｯｸE"/>
            </a:endParaRPr>
          </a:p>
          <a:p>
            <a:pPr marL="305435" indent="-305435"/>
            <a:endParaRPr lang="en-US" dirty="0">
              <a:latin typeface="HGｺﾞｼｯｸE"/>
              <a:ea typeface="HGｺﾞｼｯｸE"/>
            </a:endParaRPr>
          </a:p>
          <a:p>
            <a:pPr marL="305435" indent="-305435"/>
            <a:endParaRPr lang="en-US" dirty="0">
              <a:latin typeface="HGｺﾞｼｯｸE"/>
              <a:ea typeface="HGｺﾞｼｯｸE"/>
            </a:endParaRPr>
          </a:p>
        </p:txBody>
      </p:sp>
      <p:sp>
        <p:nvSpPr>
          <p:cNvPr id="4" name="スライド番号プレースホルダー 3">
            <a:extLst>
              <a:ext uri="{FF2B5EF4-FFF2-40B4-BE49-F238E27FC236}">
                <a16:creationId xmlns:a16="http://schemas.microsoft.com/office/drawing/2014/main" id="{B4ED71E3-603B-4498-8F03-7DBCC082AD06}"/>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35</a:t>
            </a:fld>
            <a:endParaRPr lang="en-US">
              <a:solidFill>
                <a:prstClr val="black">
                  <a:lumMod val="65000"/>
                  <a:lumOff val="35000"/>
                </a:prstClr>
              </a:solidFill>
            </a:endParaRPr>
          </a:p>
        </p:txBody>
      </p:sp>
    </p:spTree>
    <p:extLst>
      <p:ext uri="{BB962C8B-B14F-4D97-AF65-F5344CB8AC3E}">
        <p14:creationId xmlns:p14="http://schemas.microsoft.com/office/powerpoint/2010/main" val="31334869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7B8807-9622-4F1A-AE8F-2C0AED5ECA31}"/>
              </a:ext>
            </a:extLst>
          </p:cNvPr>
          <p:cNvSpPr>
            <a:spLocks noGrp="1"/>
          </p:cNvSpPr>
          <p:nvPr>
            <p:ph type="title"/>
          </p:nvPr>
        </p:nvSpPr>
        <p:spPr/>
        <p:txBody>
          <a:bodyPr/>
          <a:lstStyle/>
          <a:p>
            <a:r>
              <a:rPr kumimoji="1" lang="ja-JP" altLang="en-US" dirty="0"/>
              <a:t>参考文献</a:t>
            </a:r>
          </a:p>
        </p:txBody>
      </p:sp>
      <p:sp>
        <p:nvSpPr>
          <p:cNvPr id="3" name="コンテンツ プレースホルダー 2">
            <a:extLst>
              <a:ext uri="{FF2B5EF4-FFF2-40B4-BE49-F238E27FC236}">
                <a16:creationId xmlns:a16="http://schemas.microsoft.com/office/drawing/2014/main" id="{A4F10D76-C957-401A-A2E3-A5902C0E5068}"/>
              </a:ext>
            </a:extLst>
          </p:cNvPr>
          <p:cNvSpPr>
            <a:spLocks noGrp="1"/>
          </p:cNvSpPr>
          <p:nvPr>
            <p:ph idx="1"/>
          </p:nvPr>
        </p:nvSpPr>
        <p:spPr>
          <a:xfrm>
            <a:off x="673122" y="3486821"/>
            <a:ext cx="11029615" cy="2959436"/>
          </a:xfrm>
        </p:spPr>
        <p:txBody>
          <a:bodyPr vert="horz" lIns="91440" tIns="45720" rIns="91440" bIns="45720" rtlCol="0" anchor="ctr">
            <a:noAutofit/>
          </a:bodyPr>
          <a:lstStyle/>
          <a:p>
            <a:pPr marL="305435" indent="-305435">
              <a:buFont typeface="Wingdings 2"/>
              <a:buChar char=""/>
            </a:pPr>
            <a:r>
              <a:rPr lang="ja-JP" altLang="en-US" dirty="0">
                <a:latin typeface="Gill Sans MT"/>
              </a:rPr>
              <a:t>株式会社メルカリ「数字で見るメルカリ」　（</a:t>
            </a:r>
            <a:r>
              <a:rPr lang="en-US" dirty="0">
                <a:latin typeface="HGｺﾞｼｯｸE"/>
                <a:ea typeface="HGｺﾞｼｯｸE"/>
              </a:rPr>
              <a:t>2013</a:t>
            </a:r>
            <a:r>
              <a:rPr lang="ja-JP" altLang="en-US" dirty="0">
                <a:latin typeface="Gill Sans MT"/>
              </a:rPr>
              <a:t>年</a:t>
            </a:r>
            <a:r>
              <a:rPr lang="en-US" dirty="0">
                <a:latin typeface="HGｺﾞｼｯｸE"/>
                <a:ea typeface="HGｺﾞｼｯｸE"/>
              </a:rPr>
              <a:t>7</a:t>
            </a:r>
            <a:r>
              <a:rPr lang="ja-JP" altLang="en-US" dirty="0">
                <a:latin typeface="Gill Sans MT"/>
              </a:rPr>
              <a:t>月</a:t>
            </a:r>
            <a:r>
              <a:rPr lang="en-US" dirty="0">
                <a:latin typeface="HGｺﾞｼｯｸE"/>
                <a:ea typeface="HGｺﾞｼｯｸE"/>
              </a:rPr>
              <a:t>2</a:t>
            </a:r>
            <a:r>
              <a:rPr lang="ja-JP" altLang="en-US" dirty="0">
                <a:latin typeface="Gill Sans MT"/>
              </a:rPr>
              <a:t>日～</a:t>
            </a:r>
            <a:r>
              <a:rPr lang="en-US" dirty="0">
                <a:latin typeface="HGｺﾞｼｯｸE"/>
                <a:ea typeface="HGｺﾞｼｯｸE"/>
              </a:rPr>
              <a:t>2018</a:t>
            </a:r>
            <a:r>
              <a:rPr lang="ja-JP" altLang="en-US" dirty="0">
                <a:latin typeface="Gill Sans MT"/>
              </a:rPr>
              <a:t>年</a:t>
            </a:r>
            <a:r>
              <a:rPr lang="en-US" dirty="0">
                <a:latin typeface="HGｺﾞｼｯｸE"/>
                <a:ea typeface="HGｺﾞｼｯｸE"/>
              </a:rPr>
              <a:t>4</a:t>
            </a:r>
            <a:r>
              <a:rPr lang="ja-JP" altLang="en-US" dirty="0">
                <a:latin typeface="Gill Sans MT"/>
              </a:rPr>
              <a:t>月</a:t>
            </a:r>
            <a:r>
              <a:rPr lang="en-US" dirty="0">
                <a:latin typeface="HGｺﾞｼｯｸE"/>
                <a:ea typeface="HGｺﾞｼｯｸE"/>
              </a:rPr>
              <a:t>30</a:t>
            </a:r>
            <a:r>
              <a:rPr lang="ja-JP" altLang="en-US" dirty="0">
                <a:latin typeface="Gill Sans MT"/>
              </a:rPr>
              <a:t>日）</a:t>
            </a:r>
            <a:endParaRPr lang="en-US" dirty="0">
              <a:latin typeface="Gill Sans MT"/>
            </a:endParaRPr>
          </a:p>
          <a:p>
            <a:pPr marL="0" indent="0">
              <a:buNone/>
            </a:pPr>
            <a:r>
              <a:rPr lang="en-US" u="sng" dirty="0">
                <a:latin typeface="Gill Sans MT"/>
                <a:hlinkClick r:id="rId2"/>
              </a:rPr>
              <a:t>https://about.mercari.com/press/news/article/20180702_mercarinumbers/</a:t>
            </a:r>
            <a:endParaRPr lang="en-US" altLang="ja-JP" dirty="0">
              <a:latin typeface="Gill Sans MT"/>
            </a:endParaRPr>
          </a:p>
          <a:p>
            <a:pPr marL="0" indent="0">
              <a:spcBef>
                <a:spcPts val="0"/>
              </a:spcBef>
              <a:spcAft>
                <a:spcPts val="0"/>
              </a:spcAft>
              <a:buFont typeface="Wingdings 2"/>
              <a:buChar char=""/>
            </a:pPr>
            <a:r>
              <a:rPr lang="ja-JP" altLang="en-US" dirty="0">
                <a:latin typeface="Gill Sans MT"/>
              </a:rPr>
              <a:t>マーケティングリサーチキャンプ</a:t>
            </a:r>
            <a:r>
              <a:rPr lang="en-US" altLang="ja-JP" dirty="0">
                <a:latin typeface="Gill Sans MT"/>
              </a:rPr>
              <a:t> </a:t>
            </a:r>
            <a:r>
              <a:rPr lang="ja-JP" altLang="en-US" dirty="0">
                <a:latin typeface="Gill Sans MT"/>
              </a:rPr>
              <a:t>「フィーチャーフォンとスマートフォンの利用推移」</a:t>
            </a:r>
            <a:endParaRPr lang="en-US" dirty="0">
              <a:latin typeface="Gill Sans MT"/>
            </a:endParaRPr>
          </a:p>
          <a:p>
            <a:pPr marL="0" indent="0">
              <a:buNone/>
            </a:pPr>
            <a:r>
              <a:rPr lang="en-US" u="sng" dirty="0">
                <a:latin typeface="Gill Sans MT"/>
                <a:hlinkClick r:id="rId3"/>
              </a:rPr>
              <a:t>https://marketing-rc.com/article/20160731.html</a:t>
            </a:r>
            <a:endParaRPr lang="en-US" dirty="0">
              <a:latin typeface="Gill Sans MT"/>
            </a:endParaRPr>
          </a:p>
          <a:p>
            <a:pPr marL="305435" indent="-305435"/>
            <a:r>
              <a:rPr lang="en-US" dirty="0">
                <a:latin typeface="Gill Sans MT"/>
              </a:rPr>
              <a:t>My Voice【</a:t>
            </a:r>
            <a:r>
              <a:rPr lang="ja-JP" altLang="en-US" dirty="0">
                <a:latin typeface="Gill Sans MT"/>
              </a:rPr>
              <a:t>フリマアプリに関するアンケート調査</a:t>
            </a:r>
            <a:r>
              <a:rPr lang="en-US" dirty="0">
                <a:latin typeface="Gill Sans MT"/>
              </a:rPr>
              <a:t>】</a:t>
            </a:r>
            <a:endParaRPr lang="en-US" dirty="0"/>
          </a:p>
          <a:p>
            <a:pPr marL="305435" indent="-305435">
              <a:buNone/>
            </a:pPr>
            <a:r>
              <a:rPr lang="en-US" dirty="0">
                <a:latin typeface="Gill Sans MT"/>
                <a:hlinkClick r:id="rId4"/>
              </a:rPr>
              <a:t>https://prtimes.jp/main/html/rd/p/000000533.000007815.html</a:t>
            </a:r>
            <a:endParaRPr lang="en-US" dirty="0"/>
          </a:p>
          <a:p>
            <a:pPr marL="0" indent="0">
              <a:spcBef>
                <a:spcPts val="0"/>
              </a:spcBef>
              <a:spcAft>
                <a:spcPts val="0"/>
              </a:spcAft>
            </a:pPr>
            <a:r>
              <a:rPr lang="ja-JP" altLang="en-US" dirty="0">
                <a:latin typeface="HGｺﾞｼｯｸE"/>
                <a:ea typeface="HGｺﾞｼｯｸE"/>
              </a:rPr>
              <a:t>市場調査メディアホノテ</a:t>
            </a:r>
            <a:endParaRPr lang="en-US" dirty="0">
              <a:latin typeface="HGｺﾞｼｯｸE"/>
              <a:ea typeface="HGｺﾞｼｯｸE"/>
            </a:endParaRPr>
          </a:p>
          <a:p>
            <a:pPr marL="0" indent="0">
              <a:spcBef>
                <a:spcPts val="0"/>
              </a:spcBef>
              <a:spcAft>
                <a:spcPts val="0"/>
              </a:spcAft>
              <a:buNone/>
            </a:pPr>
            <a:r>
              <a:rPr lang="en-US" dirty="0">
                <a:latin typeface="HGｺﾞｼｯｸE"/>
                <a:ea typeface="HGｺﾞｼｯｸE"/>
                <a:hlinkClick r:id="rId5"/>
              </a:rPr>
              <a:t>https://honote.macromill.com/report/20170523/</a:t>
            </a:r>
            <a:endParaRPr lang="en-US" altLang="ja-JP" dirty="0">
              <a:latin typeface="HGｺﾞｼｯｸE"/>
              <a:ea typeface="HGｺﾞｼｯｸE"/>
            </a:endParaRPr>
          </a:p>
          <a:p>
            <a:pPr marL="0" indent="0">
              <a:spcBef>
                <a:spcPts val="0"/>
              </a:spcBef>
              <a:spcAft>
                <a:spcPts val="0"/>
              </a:spcAft>
              <a:buNone/>
            </a:pPr>
            <a:endParaRPr lang="en-US" altLang="ja-JP" dirty="0">
              <a:latin typeface="HGｺﾞｼｯｸE"/>
              <a:ea typeface="HGｺﾞｼｯｸE"/>
            </a:endParaRPr>
          </a:p>
          <a:p>
            <a:pPr marL="0" indent="0">
              <a:spcBef>
                <a:spcPts val="0"/>
              </a:spcBef>
              <a:spcAft>
                <a:spcPts val="0"/>
              </a:spcAft>
            </a:pPr>
            <a:r>
              <a:rPr lang="ja-JP" altLang="en-US" dirty="0">
                <a:latin typeface="HGｺﾞｼｯｸE"/>
                <a:ea typeface="HGｺﾞｼｯｸE"/>
              </a:rPr>
              <a:t>株式会社リサーチ・アンド・ディベロップメント</a:t>
            </a:r>
            <a:r>
              <a:rPr lang="en-US" dirty="0">
                <a:latin typeface="HGｺﾞｼｯｸE"/>
                <a:ea typeface="HGｺﾞｼｯｸE"/>
              </a:rPr>
              <a:t> 2017</a:t>
            </a:r>
            <a:r>
              <a:rPr lang="ja-JP" altLang="en-US" dirty="0">
                <a:latin typeface="HGｺﾞｼｯｸE"/>
                <a:ea typeface="HGｺﾞｼｯｸE"/>
              </a:rPr>
              <a:t>年</a:t>
            </a:r>
            <a:r>
              <a:rPr lang="en-US" dirty="0">
                <a:latin typeface="HGｺﾞｼｯｸE"/>
                <a:ea typeface="HGｺﾞｼｯｸE"/>
              </a:rPr>
              <a:t>11</a:t>
            </a:r>
            <a:r>
              <a:rPr lang="ja-JP" altLang="en-US" dirty="0">
                <a:latin typeface="HGｺﾞｼｯｸE"/>
                <a:ea typeface="HGｺﾞｼｯｸE"/>
              </a:rPr>
              <a:t>月「ミレニアム世代の消費意識調査」</a:t>
            </a:r>
            <a:endParaRPr lang="en-US" dirty="0"/>
          </a:p>
          <a:p>
            <a:pPr marL="0" indent="0">
              <a:spcBef>
                <a:spcPts val="0"/>
              </a:spcBef>
              <a:spcAft>
                <a:spcPts val="0"/>
              </a:spcAft>
              <a:buNone/>
            </a:pPr>
            <a:r>
              <a:rPr lang="en-US" altLang="ja-JP" dirty="0">
                <a:latin typeface="HGｺﾞｼｯｸE"/>
                <a:ea typeface="HGｺﾞｼｯｸE"/>
                <a:hlinkClick r:id="rId6"/>
              </a:rPr>
              <a:t>https://www.rad.co.jp/report_list/20180308 /</a:t>
            </a:r>
            <a:endParaRPr lang="ja-JP" altLang="en-US" dirty="0">
              <a:latin typeface="HGｺﾞｼｯｸE"/>
              <a:ea typeface="HGｺﾞｼｯｸE"/>
            </a:endParaRPr>
          </a:p>
          <a:p>
            <a:pPr marL="285750" indent="-285750">
              <a:spcBef>
                <a:spcPts val="0"/>
              </a:spcBef>
              <a:spcAft>
                <a:spcPts val="0"/>
              </a:spcAft>
            </a:pPr>
            <a:endParaRPr lang="ja-JP" altLang="en-US" dirty="0">
              <a:latin typeface="HGｺﾞｼｯｸE"/>
              <a:ea typeface="HGｺﾞｼｯｸE"/>
            </a:endParaRPr>
          </a:p>
          <a:p>
            <a:pPr marL="285750" indent="-285750">
              <a:spcBef>
                <a:spcPts val="0"/>
              </a:spcBef>
              <a:spcAft>
                <a:spcPts val="0"/>
              </a:spcAft>
            </a:pPr>
            <a:r>
              <a:rPr lang="ja-JP" altLang="en-US" dirty="0">
                <a:latin typeface="HGｺﾞｼｯｸE"/>
                <a:ea typeface="HGｺﾞｼｯｸE"/>
              </a:rPr>
              <a:t>平成</a:t>
            </a:r>
            <a:r>
              <a:rPr lang="en-US" dirty="0">
                <a:latin typeface="HGｺﾞｼｯｸE"/>
                <a:ea typeface="HGｺﾞｼｯｸE"/>
              </a:rPr>
              <a:t>2</a:t>
            </a:r>
            <a:r>
              <a:rPr lang="en-US" altLang="ja-JP" dirty="0">
                <a:latin typeface="HGｺﾞｼｯｸE"/>
                <a:ea typeface="HGｺﾞｼｯｸE"/>
              </a:rPr>
              <a:t>9</a:t>
            </a:r>
            <a:r>
              <a:rPr lang="ja-JP" altLang="en-US" dirty="0">
                <a:latin typeface="HGｺﾞｼｯｸE"/>
                <a:ea typeface="HGｺﾞｼｯｸE"/>
              </a:rPr>
              <a:t>年版消費者白書</a:t>
            </a:r>
          </a:p>
          <a:p>
            <a:pPr marL="0" indent="0">
              <a:spcBef>
                <a:spcPts val="0"/>
              </a:spcBef>
              <a:spcAft>
                <a:spcPts val="0"/>
              </a:spcAft>
              <a:buNone/>
            </a:pPr>
            <a:r>
              <a:rPr lang="en-US" altLang="ja-JP" dirty="0">
                <a:latin typeface="HGｺﾞｼｯｸE"/>
                <a:ea typeface="HGｺﾞｼｯｸE"/>
                <a:hlinkClick r:id="rId7"/>
              </a:rPr>
              <a:t>http://www.caa.go.jp/policies/policy/consumer_research/white_paper/</a:t>
            </a:r>
            <a:endParaRPr lang="en-US" sz="2000" dirty="0">
              <a:latin typeface="HGｺﾞｼｯｸE"/>
              <a:ea typeface="HGｺﾞｼｯｸE"/>
            </a:endParaRPr>
          </a:p>
          <a:p>
            <a:pPr marL="305435" indent="-305435"/>
            <a:endParaRPr lang="en-US" sz="2000" dirty="0">
              <a:latin typeface="HGｺﾞｼｯｸE"/>
              <a:ea typeface="HGｺﾞｼｯｸE"/>
            </a:endParaRPr>
          </a:p>
          <a:p>
            <a:pPr marL="305435" indent="-305435"/>
            <a:endParaRPr lang="en-US" dirty="0">
              <a:latin typeface="HGｺﾞｼｯｸE"/>
              <a:ea typeface="HGｺﾞｼｯｸE"/>
            </a:endParaRPr>
          </a:p>
          <a:p>
            <a:pPr marL="305435" indent="-305435"/>
            <a:endParaRPr lang="en-US" dirty="0">
              <a:latin typeface="HGｺﾞｼｯｸE"/>
              <a:ea typeface="HGｺﾞｼｯｸE"/>
            </a:endParaRPr>
          </a:p>
        </p:txBody>
      </p:sp>
      <p:sp>
        <p:nvSpPr>
          <p:cNvPr id="4" name="スライド番号プレースホルダー 3">
            <a:extLst>
              <a:ext uri="{FF2B5EF4-FFF2-40B4-BE49-F238E27FC236}">
                <a16:creationId xmlns:a16="http://schemas.microsoft.com/office/drawing/2014/main" id="{B4ED71E3-603B-4498-8F03-7DBCC082AD06}"/>
              </a:ext>
            </a:extLst>
          </p:cNvPr>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36</a:t>
            </a:fld>
            <a:endParaRPr lang="en-US" dirty="0">
              <a:solidFill>
                <a:prstClr val="black">
                  <a:lumMod val="65000"/>
                  <a:lumOff val="35000"/>
                </a:prstClr>
              </a:solidFill>
            </a:endParaRPr>
          </a:p>
        </p:txBody>
      </p:sp>
    </p:spTree>
    <p:extLst>
      <p:ext uri="{BB962C8B-B14F-4D97-AF65-F5344CB8AC3E}">
        <p14:creationId xmlns:p14="http://schemas.microsoft.com/office/powerpoint/2010/main" val="3212696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4</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7312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10" name="タイトル 9">
            <a:extLst>
              <a:ext uri="{FF2B5EF4-FFF2-40B4-BE49-F238E27FC236}">
                <a16:creationId xmlns:a16="http://schemas.microsoft.com/office/drawing/2014/main" id="{EC310236-DC31-4674-B0DA-7186A1C1F947}"/>
              </a:ext>
            </a:extLst>
          </p:cNvPr>
          <p:cNvSpPr>
            <a:spLocks noGrp="1"/>
          </p:cNvSpPr>
          <p:nvPr>
            <p:ph type="title"/>
          </p:nvPr>
        </p:nvSpPr>
        <p:spPr>
          <a:xfrm>
            <a:off x="603670" y="780997"/>
            <a:ext cx="11029616" cy="1013800"/>
          </a:xfrm>
        </p:spPr>
        <p:txBody>
          <a:bodyPr/>
          <a:lstStyle/>
          <a:p>
            <a:r>
              <a:rPr lang="ja-JP" altLang="en-US" dirty="0"/>
              <a:t>リユースの現状</a:t>
            </a:r>
          </a:p>
        </p:txBody>
      </p:sp>
      <p:sp>
        <p:nvSpPr>
          <p:cNvPr id="2" name="テキスト ボックス 1"/>
          <p:cNvSpPr txBox="1"/>
          <p:nvPr/>
        </p:nvSpPr>
        <p:spPr>
          <a:xfrm>
            <a:off x="673121" y="2399272"/>
            <a:ext cx="9670942" cy="2800767"/>
          </a:xfrm>
          <a:prstGeom prst="rect">
            <a:avLst/>
          </a:prstGeom>
          <a:noFill/>
        </p:spPr>
        <p:txBody>
          <a:bodyPr wrap="square" rtlCol="0">
            <a:spAutoFit/>
          </a:bodyPr>
          <a:lstStyle/>
          <a:p>
            <a:r>
              <a:rPr kumimoji="1" lang="ja-JP" altLang="en-US" sz="2800" dirty="0"/>
              <a:t>インターネットの普及後</a:t>
            </a:r>
            <a:r>
              <a:rPr kumimoji="1" lang="en-US" altLang="ja-JP" sz="2800" dirty="0"/>
              <a:t>…</a:t>
            </a:r>
          </a:p>
          <a:p>
            <a:endParaRPr kumimoji="1" lang="en-US" altLang="ja-JP" sz="2800" dirty="0"/>
          </a:p>
          <a:p>
            <a:r>
              <a:rPr kumimoji="1" lang="ja-JP" altLang="en-US" sz="4000" dirty="0"/>
              <a:t>・ヤフオクの誕生</a:t>
            </a:r>
            <a:r>
              <a:rPr kumimoji="1" lang="en-US" altLang="ja-JP" sz="4000" dirty="0"/>
              <a:t>(</a:t>
            </a:r>
            <a:r>
              <a:rPr kumimoji="1" lang="en-US" altLang="ja-JP" sz="4000" dirty="0">
                <a:latin typeface="+mn-ea"/>
              </a:rPr>
              <a:t>1999</a:t>
            </a:r>
            <a:r>
              <a:rPr kumimoji="1" lang="ja-JP" altLang="en-US" sz="4000" dirty="0"/>
              <a:t>年</a:t>
            </a:r>
            <a:r>
              <a:rPr kumimoji="1" lang="en-US" altLang="ja-JP" sz="4000" dirty="0"/>
              <a:t>)</a:t>
            </a:r>
          </a:p>
          <a:p>
            <a:r>
              <a:rPr kumimoji="1" lang="ja-JP" altLang="en-US" sz="4000" dirty="0"/>
              <a:t>・</a:t>
            </a:r>
            <a:r>
              <a:rPr kumimoji="1" lang="en-US" altLang="ja-JP" sz="4000" dirty="0" err="1">
                <a:latin typeface="+mj-ea"/>
                <a:ea typeface="+mj-ea"/>
              </a:rPr>
              <a:t>BtoC</a:t>
            </a:r>
            <a:r>
              <a:rPr kumimoji="1" lang="ja-JP" altLang="en-US" sz="4000" dirty="0"/>
              <a:t>型のリユース品販売サイト</a:t>
            </a:r>
            <a:endParaRPr kumimoji="1" lang="en-US" altLang="ja-JP" sz="4000" dirty="0"/>
          </a:p>
          <a:p>
            <a:r>
              <a:rPr kumimoji="1" lang="ja-JP" altLang="en-US" sz="4000" dirty="0"/>
              <a:t>・フリマアプリのリリース開始</a:t>
            </a:r>
            <a:r>
              <a:rPr kumimoji="1" lang="en-US" altLang="ja-JP" sz="4000" dirty="0">
                <a:latin typeface="+mn-ea"/>
              </a:rPr>
              <a:t>(2012</a:t>
            </a:r>
            <a:r>
              <a:rPr kumimoji="1" lang="ja-JP" altLang="en-US" sz="4000" dirty="0">
                <a:latin typeface="+mn-ea"/>
              </a:rPr>
              <a:t>年</a:t>
            </a:r>
            <a:r>
              <a:rPr kumimoji="1" lang="en-US" altLang="ja-JP" sz="4000" dirty="0">
                <a:latin typeface="+mn-ea"/>
              </a:rPr>
              <a:t>)</a:t>
            </a:r>
            <a:endParaRPr kumimoji="1" lang="ja-JP" altLang="en-US" sz="4000" dirty="0">
              <a:latin typeface="+mn-ea"/>
            </a:endParaRPr>
          </a:p>
        </p:txBody>
      </p:sp>
      <p:sp>
        <p:nvSpPr>
          <p:cNvPr id="16" name="四角形: 角を丸くする 18">
            <a:extLst>
              <a:ext uri="{FF2B5EF4-FFF2-40B4-BE49-F238E27FC236}">
                <a16:creationId xmlns:a16="http://schemas.microsoft.com/office/drawing/2014/main" id="{86702693-A38E-45BD-8088-E02CB67484A8}"/>
              </a:ext>
            </a:extLst>
          </p:cNvPr>
          <p:cNvSpPr/>
          <p:nvPr/>
        </p:nvSpPr>
        <p:spPr>
          <a:xfrm>
            <a:off x="2860706" y="5329889"/>
            <a:ext cx="5295771" cy="1352204"/>
          </a:xfrm>
          <a:prstGeom prst="round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rgbClr val="FF0000"/>
                </a:solidFill>
              </a:rPr>
              <a:t>リユース市場の</a:t>
            </a:r>
            <a:r>
              <a:rPr kumimoji="1" lang="en-US" altLang="ja-JP" sz="3600" dirty="0">
                <a:solidFill>
                  <a:srgbClr val="FF0000"/>
                </a:solidFill>
                <a:latin typeface="+mn-ea"/>
              </a:rPr>
              <a:t>EC</a:t>
            </a:r>
            <a:r>
              <a:rPr kumimoji="1" lang="ja-JP" altLang="en-US" sz="3600" dirty="0">
                <a:solidFill>
                  <a:srgbClr val="FF0000"/>
                </a:solidFill>
              </a:rPr>
              <a:t>化</a:t>
            </a:r>
            <a:endParaRPr kumimoji="1" lang="en-US" altLang="ja-JP" sz="3600" dirty="0">
              <a:solidFill>
                <a:srgbClr val="FF0000"/>
              </a:solidFill>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59939" y="4080500"/>
            <a:ext cx="1870105" cy="2498778"/>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8618" y="1644544"/>
            <a:ext cx="3562641" cy="2435956"/>
          </a:xfrm>
          <a:prstGeom prst="rect">
            <a:avLst/>
          </a:prstGeom>
        </p:spPr>
      </p:pic>
    </p:spTree>
    <p:extLst>
      <p:ext uri="{BB962C8B-B14F-4D97-AF65-F5344CB8AC3E}">
        <p14:creationId xmlns:p14="http://schemas.microsoft.com/office/powerpoint/2010/main" val="119258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5</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10" name="タイトル 9">
            <a:extLst>
              <a:ext uri="{FF2B5EF4-FFF2-40B4-BE49-F238E27FC236}">
                <a16:creationId xmlns:a16="http://schemas.microsoft.com/office/drawing/2014/main" id="{EC310236-DC31-4674-B0DA-7186A1C1F947}"/>
              </a:ext>
            </a:extLst>
          </p:cNvPr>
          <p:cNvSpPr>
            <a:spLocks noGrp="1"/>
          </p:cNvSpPr>
          <p:nvPr>
            <p:ph type="title"/>
          </p:nvPr>
        </p:nvSpPr>
        <p:spPr/>
        <p:txBody>
          <a:bodyPr/>
          <a:lstStyle/>
          <a:p>
            <a:r>
              <a:rPr lang="ja-JP" altLang="en-US" dirty="0"/>
              <a:t>リユースの現状</a:t>
            </a:r>
          </a:p>
        </p:txBody>
      </p:sp>
      <p:grpSp>
        <p:nvGrpSpPr>
          <p:cNvPr id="9" name="グループ化 8">
            <a:extLst>
              <a:ext uri="{FF2B5EF4-FFF2-40B4-BE49-F238E27FC236}">
                <a16:creationId xmlns:a16="http://schemas.microsoft.com/office/drawing/2014/main" id="{B156B0E4-530E-4490-8A5D-1F1BE4C6734D}"/>
              </a:ext>
            </a:extLst>
          </p:cNvPr>
          <p:cNvGrpSpPr/>
          <p:nvPr/>
        </p:nvGrpSpPr>
        <p:grpSpPr>
          <a:xfrm>
            <a:off x="0" y="1958773"/>
            <a:ext cx="12192000" cy="4890463"/>
            <a:chOff x="0" y="1958773"/>
            <a:chExt cx="12192000" cy="4890463"/>
          </a:xfrm>
        </p:grpSpPr>
        <p:graphicFrame>
          <p:nvGraphicFramePr>
            <p:cNvPr id="11" name="グラフ 10">
              <a:extLst>
                <a:ext uri="{FF2B5EF4-FFF2-40B4-BE49-F238E27FC236}">
                  <a16:creationId xmlns:a16="http://schemas.microsoft.com/office/drawing/2014/main" id="{FFFD180F-19E4-4866-B22A-0B92F1C314D4}"/>
                </a:ext>
              </a:extLst>
            </p:cNvPr>
            <p:cNvGraphicFramePr/>
            <p:nvPr>
              <p:extLst/>
            </p:nvPr>
          </p:nvGraphicFramePr>
          <p:xfrm>
            <a:off x="0" y="1958773"/>
            <a:ext cx="6391748" cy="42491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グラフ 11">
              <a:extLst>
                <a:ext uri="{FF2B5EF4-FFF2-40B4-BE49-F238E27FC236}">
                  <a16:creationId xmlns:a16="http://schemas.microsoft.com/office/drawing/2014/main" id="{F6DFD5DF-1928-4C95-B0AD-434E7C8640B6}"/>
                </a:ext>
              </a:extLst>
            </p:cNvPr>
            <p:cNvGraphicFramePr/>
            <p:nvPr>
              <p:extLst/>
            </p:nvPr>
          </p:nvGraphicFramePr>
          <p:xfrm>
            <a:off x="6264816" y="1959367"/>
            <a:ext cx="5927184" cy="4249178"/>
          </p:xfrm>
          <a:graphic>
            <a:graphicData uri="http://schemas.openxmlformats.org/drawingml/2006/chart">
              <c:chart xmlns:c="http://schemas.openxmlformats.org/drawingml/2006/chart" xmlns:r="http://schemas.openxmlformats.org/officeDocument/2006/relationships" r:id="rId4"/>
            </a:graphicData>
          </a:graphic>
        </p:graphicFrame>
        <p:sp>
          <p:nvSpPr>
            <p:cNvPr id="14" name="テキスト ボックス 13">
              <a:extLst>
                <a:ext uri="{FF2B5EF4-FFF2-40B4-BE49-F238E27FC236}">
                  <a16:creationId xmlns:a16="http://schemas.microsoft.com/office/drawing/2014/main" id="{14E3359A-E078-4E51-B2B8-86257E2463A8}"/>
                </a:ext>
              </a:extLst>
            </p:cNvPr>
            <p:cNvSpPr txBox="1"/>
            <p:nvPr/>
          </p:nvSpPr>
          <p:spPr>
            <a:xfrm>
              <a:off x="4921158" y="6332644"/>
              <a:ext cx="7270842" cy="369332"/>
            </a:xfrm>
            <a:prstGeom prst="rect">
              <a:avLst/>
            </a:prstGeom>
            <a:noFill/>
          </p:spPr>
          <p:txBody>
            <a:bodyPr wrap="square" rtlCol="0">
              <a:spAutoFit/>
            </a:bodyPr>
            <a:lstStyle/>
            <a:p>
              <a:r>
                <a:rPr kumimoji="1" lang="ja-JP" altLang="en-US" dirty="0">
                  <a:solidFill>
                    <a:prstClr val="black"/>
                  </a:solidFill>
                </a:rPr>
                <a:t>経済産業省　電子商取引に関する市場調査ｐ．７６（２０１６年度）</a:t>
              </a:r>
            </a:p>
          </p:txBody>
        </p:sp>
        <p:sp>
          <p:nvSpPr>
            <p:cNvPr id="15" name="四角形: 角を丸くする 14">
              <a:extLst>
                <a:ext uri="{FF2B5EF4-FFF2-40B4-BE49-F238E27FC236}">
                  <a16:creationId xmlns:a16="http://schemas.microsoft.com/office/drawing/2014/main" id="{04D141B6-DA93-437B-B5A9-540C62214575}"/>
                </a:ext>
              </a:extLst>
            </p:cNvPr>
            <p:cNvSpPr/>
            <p:nvPr/>
          </p:nvSpPr>
          <p:spPr>
            <a:xfrm>
              <a:off x="282633" y="5270269"/>
              <a:ext cx="5587030" cy="432262"/>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8" name="四角形: 角を丸くする 17">
              <a:extLst>
                <a:ext uri="{FF2B5EF4-FFF2-40B4-BE49-F238E27FC236}">
                  <a16:creationId xmlns:a16="http://schemas.microsoft.com/office/drawing/2014/main" id="{B37A2DBB-578B-4499-921F-5EAE7C90ACD5}"/>
                </a:ext>
              </a:extLst>
            </p:cNvPr>
            <p:cNvSpPr/>
            <p:nvPr/>
          </p:nvSpPr>
          <p:spPr>
            <a:xfrm>
              <a:off x="6589222" y="5284107"/>
              <a:ext cx="5113515" cy="432262"/>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9" name="四角形: 角を丸くする 18">
              <a:extLst>
                <a:ext uri="{FF2B5EF4-FFF2-40B4-BE49-F238E27FC236}">
                  <a16:creationId xmlns:a16="http://schemas.microsoft.com/office/drawing/2014/main" id="{86702693-A38E-45BD-8088-E02CB67484A8}"/>
                </a:ext>
              </a:extLst>
            </p:cNvPr>
            <p:cNvSpPr/>
            <p:nvPr/>
          </p:nvSpPr>
          <p:spPr>
            <a:xfrm>
              <a:off x="2773680" y="3350205"/>
              <a:ext cx="6644640" cy="1352204"/>
            </a:xfrm>
            <a:prstGeom prst="round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a:solidFill>
                    <a:srgbClr val="FF0000"/>
                  </a:solidFill>
                </a:rPr>
                <a:t>販売・購入共に経験率が低い</a:t>
              </a:r>
              <a:endParaRPr kumimoji="1" lang="en-US" altLang="ja-JP" sz="3600" dirty="0">
                <a:solidFill>
                  <a:srgbClr val="FF0000"/>
                </a:solidFill>
              </a:endParaRPr>
            </a:p>
          </p:txBody>
        </p:sp>
        <p:sp>
          <p:nvSpPr>
            <p:cNvPr id="20" name="テキスト ボックス 19">
              <a:extLst>
                <a:ext uri="{FF2B5EF4-FFF2-40B4-BE49-F238E27FC236}">
                  <a16:creationId xmlns:a16="http://schemas.microsoft.com/office/drawing/2014/main" id="{47C14E7D-BEB0-4650-AC96-6ACB8AE10CEA}"/>
                </a:ext>
              </a:extLst>
            </p:cNvPr>
            <p:cNvSpPr txBox="1"/>
            <p:nvPr/>
          </p:nvSpPr>
          <p:spPr>
            <a:xfrm>
              <a:off x="783547" y="6202905"/>
              <a:ext cx="4137611" cy="646331"/>
            </a:xfrm>
            <a:prstGeom prst="rect">
              <a:avLst/>
            </a:prstGeom>
            <a:noFill/>
          </p:spPr>
          <p:txBody>
            <a:bodyPr wrap="square" rtlCol="0">
              <a:spAutoFit/>
            </a:bodyPr>
            <a:lstStyle/>
            <a:p>
              <a:r>
                <a:rPr kumimoji="1" lang="ja-JP" altLang="en-US" sz="1200" dirty="0">
                  <a:solidFill>
                    <a:prstClr val="black"/>
                  </a:solidFill>
                </a:rPr>
                <a:t>チャネルを問わず、過去一年間におけるリユースでの</a:t>
              </a:r>
              <a:endParaRPr kumimoji="1" lang="en-US" altLang="ja-JP" sz="1200" dirty="0">
                <a:solidFill>
                  <a:prstClr val="black"/>
                </a:solidFill>
              </a:endParaRPr>
            </a:p>
            <a:p>
              <a:r>
                <a:rPr kumimoji="1" lang="ja-JP" altLang="en-US" sz="1200" dirty="0">
                  <a:solidFill>
                    <a:prstClr val="black"/>
                  </a:solidFill>
                </a:rPr>
                <a:t>販売及び購入経験に関するアンケート</a:t>
              </a:r>
              <a:endParaRPr kumimoji="1" lang="en-US" altLang="ja-JP" sz="1200" dirty="0">
                <a:solidFill>
                  <a:prstClr val="black"/>
                </a:solidFill>
              </a:endParaRPr>
            </a:p>
            <a:p>
              <a:r>
                <a:rPr kumimoji="1" lang="ja-JP" altLang="en-US" sz="1200" dirty="0">
                  <a:solidFill>
                    <a:prstClr val="black"/>
                  </a:solidFill>
                </a:rPr>
                <a:t>１２～５９歳までの１０，０００人対象</a:t>
              </a:r>
            </a:p>
          </p:txBody>
        </p:sp>
      </p:grpSp>
    </p:spTree>
    <p:extLst>
      <p:ext uri="{BB962C8B-B14F-4D97-AF65-F5344CB8AC3E}">
        <p14:creationId xmlns:p14="http://schemas.microsoft.com/office/powerpoint/2010/main" val="1096919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6</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10" name="タイトル 9">
            <a:extLst>
              <a:ext uri="{FF2B5EF4-FFF2-40B4-BE49-F238E27FC236}">
                <a16:creationId xmlns:a16="http://schemas.microsoft.com/office/drawing/2014/main" id="{EC310236-DC31-4674-B0DA-7186A1C1F947}"/>
              </a:ext>
            </a:extLst>
          </p:cNvPr>
          <p:cNvSpPr>
            <a:spLocks noGrp="1"/>
          </p:cNvSpPr>
          <p:nvPr>
            <p:ph type="title"/>
          </p:nvPr>
        </p:nvSpPr>
        <p:spPr/>
        <p:txBody>
          <a:bodyPr/>
          <a:lstStyle/>
          <a:p>
            <a:r>
              <a:rPr lang="ja-JP" altLang="en-US" dirty="0"/>
              <a:t>リユースの現状</a:t>
            </a:r>
          </a:p>
        </p:txBody>
      </p:sp>
      <p:grpSp>
        <p:nvGrpSpPr>
          <p:cNvPr id="9" name="グループ化 8">
            <a:extLst>
              <a:ext uri="{FF2B5EF4-FFF2-40B4-BE49-F238E27FC236}">
                <a16:creationId xmlns:a16="http://schemas.microsoft.com/office/drawing/2014/main" id="{9EF69E93-208C-406F-A382-FB9B514D8796}"/>
              </a:ext>
            </a:extLst>
          </p:cNvPr>
          <p:cNvGrpSpPr/>
          <p:nvPr/>
        </p:nvGrpSpPr>
        <p:grpSpPr>
          <a:xfrm>
            <a:off x="0" y="2042356"/>
            <a:ext cx="12192000" cy="4691528"/>
            <a:chOff x="0" y="2042356"/>
            <a:chExt cx="12192000" cy="4691528"/>
          </a:xfrm>
        </p:grpSpPr>
        <p:graphicFrame>
          <p:nvGraphicFramePr>
            <p:cNvPr id="11" name="グラフ 10">
              <a:extLst>
                <a:ext uri="{FF2B5EF4-FFF2-40B4-BE49-F238E27FC236}">
                  <a16:creationId xmlns:a16="http://schemas.microsoft.com/office/drawing/2014/main" id="{07241B59-7374-40C8-B13F-80B287589AC7}"/>
                </a:ext>
              </a:extLst>
            </p:cNvPr>
            <p:cNvGraphicFramePr/>
            <p:nvPr>
              <p:extLst/>
            </p:nvPr>
          </p:nvGraphicFramePr>
          <p:xfrm>
            <a:off x="0" y="2042356"/>
            <a:ext cx="6432062" cy="424917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グラフ 11">
              <a:extLst>
                <a:ext uri="{FF2B5EF4-FFF2-40B4-BE49-F238E27FC236}">
                  <a16:creationId xmlns:a16="http://schemas.microsoft.com/office/drawing/2014/main" id="{0B44C0D3-5203-460E-AC98-47096E90B549}"/>
                </a:ext>
              </a:extLst>
            </p:cNvPr>
            <p:cNvGraphicFramePr/>
            <p:nvPr>
              <p:extLst/>
            </p:nvPr>
          </p:nvGraphicFramePr>
          <p:xfrm>
            <a:off x="6246892" y="2042356"/>
            <a:ext cx="5945108" cy="4249178"/>
          </p:xfrm>
          <a:graphic>
            <a:graphicData uri="http://schemas.openxmlformats.org/drawingml/2006/chart">
              <c:chart xmlns:c="http://schemas.openxmlformats.org/drawingml/2006/chart" xmlns:r="http://schemas.openxmlformats.org/officeDocument/2006/relationships" r:id="rId4"/>
            </a:graphicData>
          </a:graphic>
        </p:graphicFrame>
        <p:sp>
          <p:nvSpPr>
            <p:cNvPr id="14" name="四角形: 角を丸くする 13">
              <a:extLst>
                <a:ext uri="{FF2B5EF4-FFF2-40B4-BE49-F238E27FC236}">
                  <a16:creationId xmlns:a16="http://schemas.microsoft.com/office/drawing/2014/main" id="{2422D94A-428E-4D70-B51C-CA086893DC6E}"/>
                </a:ext>
              </a:extLst>
            </p:cNvPr>
            <p:cNvSpPr/>
            <p:nvPr/>
          </p:nvSpPr>
          <p:spPr>
            <a:xfrm>
              <a:off x="2500338" y="3515618"/>
              <a:ext cx="6550429" cy="1302654"/>
            </a:xfrm>
            <a:prstGeom prst="round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600" dirty="0">
                  <a:solidFill>
                    <a:srgbClr val="FF0000"/>
                  </a:solidFill>
                </a:rPr>
                <a:t>販売・購入共に意向率は高い</a:t>
              </a:r>
            </a:p>
          </p:txBody>
        </p:sp>
        <p:sp>
          <p:nvSpPr>
            <p:cNvPr id="15" name="四角形: 角を丸くする 14">
              <a:extLst>
                <a:ext uri="{FF2B5EF4-FFF2-40B4-BE49-F238E27FC236}">
                  <a16:creationId xmlns:a16="http://schemas.microsoft.com/office/drawing/2014/main" id="{CA4AC904-5EAD-444B-9BC7-EC9ABD1F944E}"/>
                </a:ext>
              </a:extLst>
            </p:cNvPr>
            <p:cNvSpPr/>
            <p:nvPr/>
          </p:nvSpPr>
          <p:spPr>
            <a:xfrm>
              <a:off x="0" y="5315584"/>
              <a:ext cx="5530735" cy="506877"/>
            </a:xfrm>
            <a:prstGeom prst="round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7" name="四角形: 角を丸くする 16">
              <a:extLst>
                <a:ext uri="{FF2B5EF4-FFF2-40B4-BE49-F238E27FC236}">
                  <a16:creationId xmlns:a16="http://schemas.microsoft.com/office/drawing/2014/main" id="{4F0CAFFB-A608-482A-9E08-7F14660275D3}"/>
                </a:ext>
              </a:extLst>
            </p:cNvPr>
            <p:cNvSpPr/>
            <p:nvPr/>
          </p:nvSpPr>
          <p:spPr>
            <a:xfrm>
              <a:off x="6172002" y="5315584"/>
              <a:ext cx="5530735" cy="506877"/>
            </a:xfrm>
            <a:prstGeom prst="roundRect">
              <a:avLst/>
            </a:prstGeom>
            <a:no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solidFill>
                  <a:prstClr val="black"/>
                </a:solidFill>
              </a:endParaRPr>
            </a:p>
          </p:txBody>
        </p:sp>
        <p:sp>
          <p:nvSpPr>
            <p:cNvPr id="18" name="テキスト ボックス 17">
              <a:extLst>
                <a:ext uri="{FF2B5EF4-FFF2-40B4-BE49-F238E27FC236}">
                  <a16:creationId xmlns:a16="http://schemas.microsoft.com/office/drawing/2014/main" id="{7FECE9CD-24DC-4511-88B9-E21C08BA9884}"/>
                </a:ext>
              </a:extLst>
            </p:cNvPr>
            <p:cNvSpPr txBox="1"/>
            <p:nvPr/>
          </p:nvSpPr>
          <p:spPr>
            <a:xfrm>
              <a:off x="4787764" y="6328043"/>
              <a:ext cx="7368588" cy="369332"/>
            </a:xfrm>
            <a:prstGeom prst="rect">
              <a:avLst/>
            </a:prstGeom>
            <a:noFill/>
          </p:spPr>
          <p:txBody>
            <a:bodyPr wrap="square" rtlCol="0">
              <a:spAutoFit/>
            </a:bodyPr>
            <a:lstStyle/>
            <a:p>
              <a:r>
                <a:rPr kumimoji="1" lang="ja-JP" altLang="en-US" dirty="0">
                  <a:solidFill>
                    <a:prstClr val="black"/>
                  </a:solidFill>
                </a:rPr>
                <a:t>経済産業省　電子商取引に関する市場調査ｐ．７６（２０１６年度）</a:t>
              </a:r>
            </a:p>
          </p:txBody>
        </p:sp>
        <p:sp>
          <p:nvSpPr>
            <p:cNvPr id="19" name="テキスト ボックス 18">
              <a:extLst>
                <a:ext uri="{FF2B5EF4-FFF2-40B4-BE49-F238E27FC236}">
                  <a16:creationId xmlns:a16="http://schemas.microsoft.com/office/drawing/2014/main" id="{9770D48A-22E3-4B39-B149-28493A9846F3}"/>
                </a:ext>
              </a:extLst>
            </p:cNvPr>
            <p:cNvSpPr txBox="1"/>
            <p:nvPr/>
          </p:nvSpPr>
          <p:spPr>
            <a:xfrm>
              <a:off x="783547" y="6272219"/>
              <a:ext cx="4137611" cy="461665"/>
            </a:xfrm>
            <a:prstGeom prst="rect">
              <a:avLst/>
            </a:prstGeom>
            <a:noFill/>
          </p:spPr>
          <p:txBody>
            <a:bodyPr wrap="square" rtlCol="0">
              <a:spAutoFit/>
            </a:bodyPr>
            <a:lstStyle/>
            <a:p>
              <a:r>
                <a:rPr kumimoji="1" lang="ja-JP" altLang="en-US" sz="1200" dirty="0">
                  <a:solidFill>
                    <a:prstClr val="black"/>
                  </a:solidFill>
                </a:rPr>
                <a:t>リユースにおける売買意向に関するアンケート</a:t>
              </a:r>
              <a:endParaRPr kumimoji="1" lang="en-US" altLang="ja-JP" sz="1200" dirty="0">
                <a:solidFill>
                  <a:prstClr val="black"/>
                </a:solidFill>
              </a:endParaRPr>
            </a:p>
            <a:p>
              <a:r>
                <a:rPr kumimoji="1" lang="ja-JP" altLang="en-US" sz="1200" dirty="0">
                  <a:solidFill>
                    <a:prstClr val="black"/>
                  </a:solidFill>
                </a:rPr>
                <a:t>１２～５９歳までの１０，０００人対象</a:t>
              </a:r>
            </a:p>
          </p:txBody>
        </p:sp>
      </p:grpSp>
    </p:spTree>
    <p:extLst>
      <p:ext uri="{BB962C8B-B14F-4D97-AF65-F5344CB8AC3E}">
        <p14:creationId xmlns:p14="http://schemas.microsoft.com/office/powerpoint/2010/main" val="4005950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7</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sp>
        <p:nvSpPr>
          <p:cNvPr id="10" name="タイトル 9">
            <a:extLst>
              <a:ext uri="{FF2B5EF4-FFF2-40B4-BE49-F238E27FC236}">
                <a16:creationId xmlns:a16="http://schemas.microsoft.com/office/drawing/2014/main" id="{EC310236-DC31-4674-B0DA-7186A1C1F947}"/>
              </a:ext>
            </a:extLst>
          </p:cNvPr>
          <p:cNvSpPr>
            <a:spLocks noGrp="1"/>
          </p:cNvSpPr>
          <p:nvPr>
            <p:ph type="title"/>
          </p:nvPr>
        </p:nvSpPr>
        <p:spPr/>
        <p:txBody>
          <a:bodyPr/>
          <a:lstStyle/>
          <a:p>
            <a:r>
              <a:rPr lang="ja-JP" altLang="en-US" dirty="0"/>
              <a:t>リユースの現状</a:t>
            </a:r>
          </a:p>
        </p:txBody>
      </p:sp>
      <p:grpSp>
        <p:nvGrpSpPr>
          <p:cNvPr id="9" name="グループ化 8">
            <a:extLst>
              <a:ext uri="{FF2B5EF4-FFF2-40B4-BE49-F238E27FC236}">
                <a16:creationId xmlns:a16="http://schemas.microsoft.com/office/drawing/2014/main" id="{C983D4FD-AC87-4B93-8720-FEADEC5A1D22}"/>
              </a:ext>
            </a:extLst>
          </p:cNvPr>
          <p:cNvGrpSpPr/>
          <p:nvPr/>
        </p:nvGrpSpPr>
        <p:grpSpPr>
          <a:xfrm>
            <a:off x="599300" y="2482107"/>
            <a:ext cx="10839493" cy="3643009"/>
            <a:chOff x="599300" y="2482107"/>
            <a:chExt cx="10839493" cy="3643009"/>
          </a:xfrm>
        </p:grpSpPr>
        <p:sp>
          <p:nvSpPr>
            <p:cNvPr id="11" name="テキスト ボックス 10">
              <a:extLst>
                <a:ext uri="{FF2B5EF4-FFF2-40B4-BE49-F238E27FC236}">
                  <a16:creationId xmlns:a16="http://schemas.microsoft.com/office/drawing/2014/main" id="{18E6B336-8F59-40F8-B2AA-ADE2A46E9358}"/>
                </a:ext>
              </a:extLst>
            </p:cNvPr>
            <p:cNvSpPr txBox="1"/>
            <p:nvPr/>
          </p:nvSpPr>
          <p:spPr>
            <a:xfrm>
              <a:off x="599300" y="2482107"/>
              <a:ext cx="8093798" cy="461665"/>
            </a:xfrm>
            <a:prstGeom prst="rect">
              <a:avLst/>
            </a:prstGeom>
            <a:noFill/>
          </p:spPr>
          <p:txBody>
            <a:bodyPr wrap="square" rtlCol="0">
              <a:spAutoFit/>
            </a:bodyPr>
            <a:lstStyle/>
            <a:p>
              <a:r>
                <a:rPr kumimoji="1" lang="ja-JP" altLang="en-US" sz="2400" dirty="0">
                  <a:solidFill>
                    <a:prstClr val="black"/>
                  </a:solidFill>
                </a:rPr>
                <a:t>全体的に販売、購入ともにリユースの経験率は低いが、</a:t>
              </a:r>
            </a:p>
          </p:txBody>
        </p:sp>
        <p:sp>
          <p:nvSpPr>
            <p:cNvPr id="12" name="テキスト ボックス 11">
              <a:extLst>
                <a:ext uri="{FF2B5EF4-FFF2-40B4-BE49-F238E27FC236}">
                  <a16:creationId xmlns:a16="http://schemas.microsoft.com/office/drawing/2014/main" id="{6A81110E-ECAC-4FC0-9C52-CE63AB9B6C72}"/>
                </a:ext>
              </a:extLst>
            </p:cNvPr>
            <p:cNvSpPr txBox="1"/>
            <p:nvPr/>
          </p:nvSpPr>
          <p:spPr>
            <a:xfrm>
              <a:off x="4946545" y="3247973"/>
              <a:ext cx="6492248" cy="584775"/>
            </a:xfrm>
            <a:prstGeom prst="rect">
              <a:avLst/>
            </a:prstGeom>
            <a:noFill/>
          </p:spPr>
          <p:txBody>
            <a:bodyPr wrap="square" rtlCol="0">
              <a:spAutoFit/>
            </a:bodyPr>
            <a:lstStyle/>
            <a:p>
              <a:r>
                <a:rPr kumimoji="1" lang="ja-JP" altLang="en-US" sz="3200" u="sng" dirty="0">
                  <a:solidFill>
                    <a:prstClr val="black"/>
                  </a:solidFill>
                </a:rPr>
                <a:t>全体的に販売、購入意向率は高い</a:t>
              </a:r>
            </a:p>
          </p:txBody>
        </p:sp>
        <p:sp>
          <p:nvSpPr>
            <p:cNvPr id="13" name="四角形: 角を丸くする 12">
              <a:extLst>
                <a:ext uri="{FF2B5EF4-FFF2-40B4-BE49-F238E27FC236}">
                  <a16:creationId xmlns:a16="http://schemas.microsoft.com/office/drawing/2014/main" id="{DAF74D9F-68CC-4D20-845A-E9458BB90CC5}"/>
                </a:ext>
              </a:extLst>
            </p:cNvPr>
            <p:cNvSpPr/>
            <p:nvPr/>
          </p:nvSpPr>
          <p:spPr>
            <a:xfrm>
              <a:off x="1013988" y="4264182"/>
              <a:ext cx="10157989" cy="1860934"/>
            </a:xfrm>
            <a:prstGeom prst="roundRect">
              <a:avLst/>
            </a:prstGeom>
            <a:ln>
              <a:solidFill>
                <a:schemeClr val="tx1">
                  <a:lumMod val="50000"/>
                  <a:lumOff val="50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a:solidFill>
                    <a:srgbClr val="FF0000"/>
                  </a:solidFill>
                  <a:effectLst>
                    <a:outerShdw blurRad="38100" dist="38100" dir="2700000" algn="tl">
                      <a:srgbClr val="000000">
                        <a:alpha val="43137"/>
                      </a:srgbClr>
                    </a:outerShdw>
                  </a:effectLst>
                </a:rPr>
                <a:t>自分のモノをリユースしたいと考えているが、</a:t>
              </a:r>
              <a:endParaRPr kumimoji="1" lang="en-US" altLang="ja-JP" sz="3200" dirty="0">
                <a:solidFill>
                  <a:srgbClr val="FF0000"/>
                </a:solidFill>
                <a:effectLst>
                  <a:outerShdw blurRad="38100" dist="38100" dir="2700000" algn="tl">
                    <a:srgbClr val="000000">
                      <a:alpha val="43137"/>
                    </a:srgbClr>
                  </a:outerShdw>
                </a:effectLst>
              </a:endParaRPr>
            </a:p>
            <a:p>
              <a:pPr algn="ctr"/>
              <a:r>
                <a:rPr kumimoji="1" lang="ja-JP" altLang="en-US" sz="3200" dirty="0">
                  <a:solidFill>
                    <a:srgbClr val="FF0000"/>
                  </a:solidFill>
                  <a:effectLst>
                    <a:outerShdw blurRad="38100" dist="38100" dir="2700000" algn="tl">
                      <a:srgbClr val="000000">
                        <a:alpha val="43137"/>
                      </a:srgbClr>
                    </a:outerShdw>
                  </a:effectLst>
                </a:rPr>
                <a:t>実際にリユースできている消費者は少ない</a:t>
              </a:r>
            </a:p>
          </p:txBody>
        </p:sp>
      </p:grpSp>
    </p:spTree>
    <p:extLst>
      <p:ext uri="{BB962C8B-B14F-4D97-AF65-F5344CB8AC3E}">
        <p14:creationId xmlns:p14="http://schemas.microsoft.com/office/powerpoint/2010/main" val="20423975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299B73-81BC-42AA-8BF7-39BA528AF6AD}"/>
              </a:ext>
            </a:extLst>
          </p:cNvPr>
          <p:cNvSpPr>
            <a:spLocks noGrp="1"/>
          </p:cNvSpPr>
          <p:nvPr>
            <p:ph type="title"/>
          </p:nvPr>
        </p:nvSpPr>
        <p:spPr>
          <a:xfrm>
            <a:off x="581192" y="1132994"/>
            <a:ext cx="7661660" cy="535376"/>
          </a:xfrm>
        </p:spPr>
        <p:txBody>
          <a:bodyPr>
            <a:normAutofit/>
          </a:bodyPr>
          <a:lstStyle/>
          <a:p>
            <a:r>
              <a:rPr kumimoji="1" lang="ja-JP" altLang="en-US" sz="2700"/>
              <a:t>フリマアプリの登場</a:t>
            </a:r>
            <a:endParaRPr kumimoji="1" lang="ja-JP" altLang="en-US"/>
          </a:p>
        </p:txBody>
      </p:sp>
      <p:sp>
        <p:nvSpPr>
          <p:cNvPr id="3" name="コンテンツ プレースホルダー 2">
            <a:extLst>
              <a:ext uri="{FF2B5EF4-FFF2-40B4-BE49-F238E27FC236}">
                <a16:creationId xmlns:a16="http://schemas.microsoft.com/office/drawing/2014/main" id="{7077F21E-9592-4166-938C-AABFC68CFDBE}"/>
              </a:ext>
            </a:extLst>
          </p:cNvPr>
          <p:cNvSpPr>
            <a:spLocks noGrp="1"/>
          </p:cNvSpPr>
          <p:nvPr>
            <p:ph idx="1"/>
          </p:nvPr>
        </p:nvSpPr>
        <p:spPr>
          <a:xfrm>
            <a:off x="-3711408" y="1369980"/>
            <a:ext cx="11029615" cy="603164"/>
          </a:xfrm>
        </p:spPr>
        <p:txBody>
          <a:bodyPr>
            <a:normAutofit/>
          </a:bodyPr>
          <a:lstStyle/>
          <a:p>
            <a:pPr marL="305435" indent="-305435"/>
            <a:r>
              <a:rPr lang="ja-JP" altLang="en-US" sz="2400"/>
              <a:t>CtoC市場の</a:t>
            </a:r>
            <a:r>
              <a:rPr kumimoji="1" lang="ja-JP" altLang="en-US" sz="2400"/>
              <a:t>現状</a:t>
            </a:r>
            <a:endParaRPr lang="en-US" altLang="ja-JP" sz="2400"/>
          </a:p>
        </p:txBody>
      </p:sp>
      <p:sp>
        <p:nvSpPr>
          <p:cNvPr id="7" name="スライド番号プレースホルダー 6"/>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8</a:t>
            </a:fld>
            <a:endParaRPr lang="en-US">
              <a:solidFill>
                <a:prstClr val="black">
                  <a:lumMod val="65000"/>
                  <a:lumOff val="35000"/>
                </a:prstClr>
              </a:solidFill>
            </a:endParaRPr>
          </a:p>
        </p:txBody>
      </p:sp>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graphicFrame>
        <p:nvGraphicFramePr>
          <p:cNvPr id="24" name="グラフ 23">
            <a:extLst>
              <a:ext uri="{FF2B5EF4-FFF2-40B4-BE49-F238E27FC236}">
                <a16:creationId xmlns:a16="http://schemas.microsoft.com/office/drawing/2014/main" id="{A0EDC6F3-5C16-4EDA-83E0-DD94D64C4695}"/>
              </a:ext>
            </a:extLst>
          </p:cNvPr>
          <p:cNvGraphicFramePr/>
          <p:nvPr>
            <p:extLst/>
          </p:nvPr>
        </p:nvGraphicFramePr>
        <p:xfrm>
          <a:off x="2066069" y="2078708"/>
          <a:ext cx="8059861" cy="4130137"/>
        </p:xfrm>
        <a:graphic>
          <a:graphicData uri="http://schemas.openxmlformats.org/drawingml/2006/chart">
            <c:chart xmlns:c="http://schemas.openxmlformats.org/drawingml/2006/chart" xmlns:r="http://schemas.openxmlformats.org/officeDocument/2006/relationships" r:id="rId3"/>
          </a:graphicData>
        </a:graphic>
      </p:graphicFrame>
      <p:sp>
        <p:nvSpPr>
          <p:cNvPr id="25" name="テキスト ボックス 24">
            <a:extLst>
              <a:ext uri="{FF2B5EF4-FFF2-40B4-BE49-F238E27FC236}">
                <a16:creationId xmlns:a16="http://schemas.microsoft.com/office/drawing/2014/main" id="{FD7047E7-F38A-45B5-B178-E295FE9F1E83}"/>
              </a:ext>
            </a:extLst>
          </p:cNvPr>
          <p:cNvSpPr txBox="1"/>
          <p:nvPr/>
        </p:nvSpPr>
        <p:spPr>
          <a:xfrm>
            <a:off x="2298317" y="5955839"/>
            <a:ext cx="1437295" cy="338554"/>
          </a:xfrm>
          <a:prstGeom prst="rect">
            <a:avLst/>
          </a:prstGeom>
          <a:noFill/>
        </p:spPr>
        <p:txBody>
          <a:bodyPr wrap="square" rtlCol="0">
            <a:spAutoFit/>
          </a:bodyPr>
          <a:lstStyle/>
          <a:p>
            <a:r>
              <a:rPr kumimoji="1" lang="ja-JP" altLang="en-US" sz="1600" dirty="0">
                <a:solidFill>
                  <a:prstClr val="black"/>
                </a:solidFill>
                <a:latin typeface="HGPｺﾞｼｯｸM" panose="020B0600000000000000" pitchFamily="50" charset="-128"/>
                <a:ea typeface="HGPｺﾞｼｯｸM" panose="020B0600000000000000" pitchFamily="50" charset="-128"/>
              </a:rPr>
              <a:t>（億円）</a:t>
            </a:r>
          </a:p>
        </p:txBody>
      </p:sp>
      <p:sp>
        <p:nvSpPr>
          <p:cNvPr id="6" name="テキスト ボックス 5">
            <a:extLst>
              <a:ext uri="{FF2B5EF4-FFF2-40B4-BE49-F238E27FC236}">
                <a16:creationId xmlns:a16="http://schemas.microsoft.com/office/drawing/2014/main" id="{670CFDFA-FCE7-4568-9744-BA908C183D32}"/>
              </a:ext>
            </a:extLst>
          </p:cNvPr>
          <p:cNvSpPr txBox="1"/>
          <p:nvPr/>
        </p:nvSpPr>
        <p:spPr>
          <a:xfrm>
            <a:off x="5888937" y="6513619"/>
            <a:ext cx="6974071" cy="338554"/>
          </a:xfrm>
          <a:prstGeom prst="rect">
            <a:avLst/>
          </a:prstGeom>
          <a:noFill/>
        </p:spPr>
        <p:txBody>
          <a:bodyPr wrap="square" rtlCol="0">
            <a:spAutoFit/>
          </a:bodyPr>
          <a:lstStyle/>
          <a:p>
            <a:r>
              <a:rPr kumimoji="1" lang="ja-JP" altLang="en-US" sz="1600" dirty="0">
                <a:solidFill>
                  <a:prstClr val="black">
                    <a:lumMod val="75000"/>
                    <a:lumOff val="25000"/>
                  </a:prstClr>
                </a:solidFill>
              </a:rPr>
              <a:t>経済産業省　電子商取引に関する市場調査 </a:t>
            </a:r>
            <a:r>
              <a:rPr kumimoji="1" lang="en-US" altLang="ja-JP" sz="1600" dirty="0">
                <a:solidFill>
                  <a:prstClr val="black">
                    <a:lumMod val="75000"/>
                    <a:lumOff val="25000"/>
                  </a:prstClr>
                </a:solidFill>
              </a:rPr>
              <a:t>p.63</a:t>
            </a:r>
            <a:r>
              <a:rPr kumimoji="1" lang="ja-JP" altLang="en-US" sz="1600" dirty="0">
                <a:solidFill>
                  <a:prstClr val="black">
                    <a:lumMod val="75000"/>
                    <a:lumOff val="25000"/>
                  </a:prstClr>
                </a:solidFill>
              </a:rPr>
              <a:t>（２０１７年度）</a:t>
            </a:r>
          </a:p>
        </p:txBody>
      </p:sp>
    </p:spTree>
    <p:extLst>
      <p:ext uri="{BB962C8B-B14F-4D97-AF65-F5344CB8AC3E}">
        <p14:creationId xmlns:p14="http://schemas.microsoft.com/office/powerpoint/2010/main" val="2637753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78FCCAC8-464C-4A22-9E0C-9642F0A48323}"/>
              </a:ext>
            </a:extLst>
          </p:cNvPr>
          <p:cNvSpPr txBox="1"/>
          <p:nvPr/>
        </p:nvSpPr>
        <p:spPr>
          <a:xfrm>
            <a:off x="634201" y="732884"/>
            <a:ext cx="2544417" cy="400110"/>
          </a:xfrm>
          <a:prstGeom prst="rect">
            <a:avLst/>
          </a:prstGeom>
          <a:noFill/>
        </p:spPr>
        <p:txBody>
          <a:bodyPr wrap="square" rtlCol="0">
            <a:spAutoFit/>
          </a:bodyPr>
          <a:lstStyle/>
          <a:p>
            <a:r>
              <a:rPr kumimoji="1" lang="ja-JP" altLang="en-US" sz="2000">
                <a:solidFill>
                  <a:prstClr val="white"/>
                </a:solidFill>
              </a:rPr>
              <a:t>現状分析</a:t>
            </a:r>
          </a:p>
        </p:txBody>
      </p:sp>
      <p:grpSp>
        <p:nvGrpSpPr>
          <p:cNvPr id="10" name="グループ化 9">
            <a:extLst>
              <a:ext uri="{FF2B5EF4-FFF2-40B4-BE49-F238E27FC236}">
                <a16:creationId xmlns:a16="http://schemas.microsoft.com/office/drawing/2014/main" id="{4D2F653E-F051-455C-9C9E-9210F8DC2DF4}"/>
              </a:ext>
            </a:extLst>
          </p:cNvPr>
          <p:cNvGrpSpPr/>
          <p:nvPr/>
        </p:nvGrpSpPr>
        <p:grpSpPr>
          <a:xfrm>
            <a:off x="1523843" y="2915245"/>
            <a:ext cx="3868584" cy="3054090"/>
            <a:chOff x="1673544" y="3267172"/>
            <a:chExt cx="4029648" cy="3054090"/>
          </a:xfrm>
          <a:effectLst/>
        </p:grpSpPr>
        <p:pic>
          <p:nvPicPr>
            <p:cNvPr id="7" name="図 6">
              <a:extLst>
                <a:ext uri="{FF2B5EF4-FFF2-40B4-BE49-F238E27FC236}">
                  <a16:creationId xmlns:a16="http://schemas.microsoft.com/office/drawing/2014/main" id="{8FDE7483-6C7F-43BE-BA23-A72B94CF0A8B}"/>
                </a:ext>
              </a:extLst>
            </p:cNvPr>
            <p:cNvPicPr>
              <a:picLocks noChangeAspect="1"/>
            </p:cNvPicPr>
            <p:nvPr/>
          </p:nvPicPr>
          <p:blipFill>
            <a:blip r:embed="rId3"/>
            <a:stretch>
              <a:fillRect/>
            </a:stretch>
          </p:blipFill>
          <p:spPr>
            <a:xfrm>
              <a:off x="1673544" y="3267172"/>
              <a:ext cx="3010147" cy="2688965"/>
            </a:xfrm>
            <a:prstGeom prst="roundRect">
              <a:avLst>
                <a:gd name="adj" fmla="val 16667"/>
              </a:avLst>
            </a:prstGeom>
            <a:ln>
              <a:solidFill>
                <a:schemeClr val="tx1">
                  <a:lumMod val="50000"/>
                  <a:lumOff val="50000"/>
                </a:schemeClr>
              </a:solidFill>
            </a:ln>
            <a:effectLst/>
          </p:spPr>
        </p:pic>
        <p:sp>
          <p:nvSpPr>
            <p:cNvPr id="9" name="テキスト ボックス 8">
              <a:extLst>
                <a:ext uri="{FF2B5EF4-FFF2-40B4-BE49-F238E27FC236}">
                  <a16:creationId xmlns:a16="http://schemas.microsoft.com/office/drawing/2014/main" id="{CB1D290F-3508-4216-8BC7-0D41C11878AC}"/>
                </a:ext>
              </a:extLst>
            </p:cNvPr>
            <p:cNvSpPr txBox="1"/>
            <p:nvPr/>
          </p:nvSpPr>
          <p:spPr>
            <a:xfrm>
              <a:off x="1966079" y="5982708"/>
              <a:ext cx="3737113" cy="338554"/>
            </a:xfrm>
            <a:prstGeom prst="rect">
              <a:avLst/>
            </a:prstGeom>
            <a:noFill/>
          </p:spPr>
          <p:txBody>
            <a:bodyPr wrap="square" rtlCol="0">
              <a:spAutoFit/>
            </a:bodyPr>
            <a:lstStyle/>
            <a:p>
              <a:r>
                <a:rPr kumimoji="1" lang="en-US" altLang="ja-JP" sz="1600">
                  <a:solidFill>
                    <a:prstClr val="black"/>
                  </a:solidFill>
                </a:rPr>
                <a:t>http://www.mercariapp.com</a:t>
              </a:r>
              <a:endParaRPr kumimoji="1" lang="ja-JP" altLang="en-US" sz="1600">
                <a:solidFill>
                  <a:prstClr val="black"/>
                </a:solidFill>
              </a:endParaRPr>
            </a:p>
          </p:txBody>
        </p:sp>
      </p:grpSp>
      <p:grpSp>
        <p:nvGrpSpPr>
          <p:cNvPr id="13" name="グループ化 12">
            <a:extLst>
              <a:ext uri="{FF2B5EF4-FFF2-40B4-BE49-F238E27FC236}">
                <a16:creationId xmlns:a16="http://schemas.microsoft.com/office/drawing/2014/main" id="{DFC5A701-04A0-4257-B011-0FE06CDFACB6}"/>
              </a:ext>
            </a:extLst>
          </p:cNvPr>
          <p:cNvGrpSpPr/>
          <p:nvPr/>
        </p:nvGrpSpPr>
        <p:grpSpPr>
          <a:xfrm>
            <a:off x="5427771" y="2426222"/>
            <a:ext cx="1484293" cy="1635172"/>
            <a:chOff x="7285692" y="2433818"/>
            <a:chExt cx="1753835" cy="2035424"/>
          </a:xfrm>
        </p:grpSpPr>
        <p:pic>
          <p:nvPicPr>
            <p:cNvPr id="11" name="図 10">
              <a:extLst>
                <a:ext uri="{FF2B5EF4-FFF2-40B4-BE49-F238E27FC236}">
                  <a16:creationId xmlns:a16="http://schemas.microsoft.com/office/drawing/2014/main" id="{A19A54AB-4A59-49D0-AD4D-CB28A7A99CEA}"/>
                </a:ext>
              </a:extLst>
            </p:cNvPr>
            <p:cNvPicPr>
              <a:picLocks noChangeAspect="1"/>
            </p:cNvPicPr>
            <p:nvPr/>
          </p:nvPicPr>
          <p:blipFill>
            <a:blip r:embed="rId4"/>
            <a:stretch>
              <a:fillRect/>
            </a:stretch>
          </p:blipFill>
          <p:spPr>
            <a:xfrm>
              <a:off x="7285692" y="2433818"/>
              <a:ext cx="1558373" cy="1558373"/>
            </a:xfrm>
            <a:prstGeom prst="roundRect">
              <a:avLst>
                <a:gd name="adj" fmla="val 16667"/>
              </a:avLst>
            </a:prstGeom>
            <a:ln>
              <a:solidFill>
                <a:schemeClr val="tx2">
                  <a:lumMod val="60000"/>
                  <a:lumOff val="40000"/>
                </a:schemeClr>
              </a:solidFill>
            </a:ln>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テキスト ボックス 11">
              <a:extLst>
                <a:ext uri="{FF2B5EF4-FFF2-40B4-BE49-F238E27FC236}">
                  <a16:creationId xmlns:a16="http://schemas.microsoft.com/office/drawing/2014/main" id="{ADF346FE-2B00-44C4-A40E-E55A7765F43C}"/>
                </a:ext>
              </a:extLst>
            </p:cNvPr>
            <p:cNvSpPr txBox="1"/>
            <p:nvPr/>
          </p:nvSpPr>
          <p:spPr>
            <a:xfrm>
              <a:off x="7285692" y="4007577"/>
              <a:ext cx="1753835" cy="461665"/>
            </a:xfrm>
            <a:prstGeom prst="rect">
              <a:avLst/>
            </a:prstGeom>
            <a:noFill/>
          </p:spPr>
          <p:txBody>
            <a:bodyPr wrap="square" rtlCol="0">
              <a:spAutoFit/>
            </a:bodyPr>
            <a:lstStyle/>
            <a:p>
              <a:r>
                <a:rPr kumimoji="1" lang="en-US" altLang="ja-JP" sz="1200">
                  <a:solidFill>
                    <a:prstClr val="black"/>
                  </a:solidFill>
                </a:rPr>
                <a:t>http://www.lesgourmandisesdenemo.com</a:t>
              </a:r>
              <a:endParaRPr kumimoji="1" lang="ja-JP" altLang="en-US" sz="1200">
                <a:solidFill>
                  <a:prstClr val="black"/>
                </a:solidFill>
              </a:endParaRPr>
            </a:p>
          </p:txBody>
        </p:sp>
      </p:grpSp>
      <p:grpSp>
        <p:nvGrpSpPr>
          <p:cNvPr id="19" name="グループ化 18">
            <a:extLst>
              <a:ext uri="{FF2B5EF4-FFF2-40B4-BE49-F238E27FC236}">
                <a16:creationId xmlns:a16="http://schemas.microsoft.com/office/drawing/2014/main" id="{9944D8F7-804C-4FED-A879-D99BB90D4762}"/>
              </a:ext>
            </a:extLst>
          </p:cNvPr>
          <p:cNvGrpSpPr/>
          <p:nvPr/>
        </p:nvGrpSpPr>
        <p:grpSpPr>
          <a:xfrm>
            <a:off x="7928125" y="2767889"/>
            <a:ext cx="4086143" cy="3188248"/>
            <a:chOff x="9186477" y="3953339"/>
            <a:chExt cx="2752241" cy="2093231"/>
          </a:xfrm>
          <a:effectLst/>
        </p:grpSpPr>
        <p:grpSp>
          <p:nvGrpSpPr>
            <p:cNvPr id="18" name="グループ化 17">
              <a:extLst>
                <a:ext uri="{FF2B5EF4-FFF2-40B4-BE49-F238E27FC236}">
                  <a16:creationId xmlns:a16="http://schemas.microsoft.com/office/drawing/2014/main" id="{2E881958-0DE1-4F78-AAF1-3C9925864BA2}"/>
                </a:ext>
              </a:extLst>
            </p:cNvPr>
            <p:cNvGrpSpPr/>
            <p:nvPr/>
          </p:nvGrpSpPr>
          <p:grpSpPr>
            <a:xfrm>
              <a:off x="9186477" y="3953339"/>
              <a:ext cx="1980752" cy="1982184"/>
              <a:chOff x="9186477" y="3953340"/>
              <a:chExt cx="1980752" cy="1982184"/>
            </a:xfrm>
          </p:grpSpPr>
          <p:pic>
            <p:nvPicPr>
              <p:cNvPr id="14" name="図 13">
                <a:extLst>
                  <a:ext uri="{FF2B5EF4-FFF2-40B4-BE49-F238E27FC236}">
                    <a16:creationId xmlns:a16="http://schemas.microsoft.com/office/drawing/2014/main" id="{DDD7B18F-499E-42A4-A262-BB9FBC781E04}"/>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3859" b="92122" l="1667" r="95167">
                            <a14:foregroundMark x1="1833" y1="4019" x2="1833" y2="4019"/>
                            <a14:foregroundMark x1="36333" y1="24598" x2="36333" y2="24598"/>
                            <a14:foregroundMark x1="51667" y1="45177" x2="51667" y2="45177"/>
                            <a14:foregroundMark x1="48833" y1="79582" x2="38500" y2="62379"/>
                            <a14:foregroundMark x1="38500" y1="62379" x2="44333" y2="39068"/>
                            <a14:foregroundMark x1="44333" y1="39068" x2="49333" y2="34727"/>
                            <a14:foregroundMark x1="24333" y1="8171" x2="8333" y2="15434"/>
                            <a14:foregroundMark x1="8333" y1="15434" x2="7333" y2="34084"/>
                            <a14:foregroundMark x1="7333" y1="34084" x2="41833" y2="16399"/>
                            <a14:foregroundMark x1="41833" y1="16399" x2="13500" y2="48232"/>
                            <a14:foregroundMark x1="13500" y1="48232" x2="9000" y2="67203"/>
                            <a14:foregroundMark x1="9000" y1="67203" x2="12333" y2="87138"/>
                            <a14:foregroundMark x1="26127" y1="95554" x2="31833" y2="99035"/>
                            <a14:foregroundMark x1="12333" y1="87138" x2="16742" y2="89828"/>
                            <a14:foregroundMark x1="31833" y1="99035" x2="52167" y2="99518"/>
                            <a14:foregroundMark x1="52167" y1="99518" x2="71333" y2="97749"/>
                            <a14:foregroundMark x1="71333" y1="97749" x2="75896" y2="95072"/>
                            <a14:foregroundMark x1="87735" y1="85852" x2="93167" y2="30064"/>
                            <a14:foregroundMark x1="87688" y1="86334" x2="87735" y2="85852"/>
                            <a14:foregroundMark x1="87577" y1="87472" x2="87688" y2="86334"/>
                            <a14:foregroundMark x1="93167" y1="30064" x2="76000" y2="8682"/>
                            <a14:foregroundMark x1="76000" y1="8682" x2="46317" y2="5950"/>
                            <a14:foregroundMark x1="51667" y1="19936" x2="50500" y2="38907"/>
                            <a14:foregroundMark x1="50500" y1="38907" x2="50500" y2="38907"/>
                            <a14:foregroundMark x1="60833" y1="33601" x2="54333" y2="33601"/>
                            <a14:foregroundMark x1="53167" y1="25241" x2="57000" y2="29904"/>
                            <a14:foregroundMark x1="44500" y1="29904" x2="42333" y2="32637"/>
                            <a14:foregroundMark x1="27000" y1="59486" x2="26500" y2="64148"/>
                            <a14:foregroundMark x1="27000" y1="61093" x2="23667" y2="61093"/>
                            <a14:foregroundMark x1="45952" y1="6503" x2="57167" y2="5627"/>
                            <a14:foregroundMark x1="24086" y1="8211" x2="39986" y2="6969"/>
                            <a14:foregroundMark x1="57167" y1="5627" x2="81000" y2="8199"/>
                            <a14:foregroundMark x1="81000" y1="8199" x2="92667" y2="22990"/>
                            <a14:foregroundMark x1="92667" y1="22990" x2="92667" y2="22990"/>
                            <a14:foregroundMark x1="93667" y1="20418" x2="85500" y2="9807"/>
                            <a14:foregroundMark x1="92667" y1="24598" x2="92667" y2="17846"/>
                            <a14:foregroundMark x1="59833" y1="29904" x2="53167" y2="37781"/>
                            <a14:foregroundMark x1="48333" y1="27814" x2="31833" y2="36334"/>
                            <a14:foregroundMark x1="31833" y1="36334" x2="31833" y2="36334"/>
                            <a14:foregroundMark x1="30833" y1="49518" x2="29167" y2="50965"/>
                            <a14:foregroundMark x1="92667" y1="80064" x2="91659" y2="84244"/>
                            <a14:foregroundMark x1="92667" y1="21543" x2="80667" y2="7235"/>
                            <a14:foregroundMark x1="80667" y1="7235" x2="80667" y2="7235"/>
                            <a14:foregroundMark x1="93667" y1="17846" x2="93667" y2="28939"/>
                            <a14:foregroundMark x1="50500" y1="20418" x2="47833" y2="35691"/>
                            <a14:foregroundMark x1="95333" y1="26688" x2="92000" y2="58360"/>
                            <a14:foregroundMark x1="46034" y1="6379" x2="50667" y2="6109"/>
                            <a14:foregroundMark x1="31333" y1="7235" x2="35900" y2="6969"/>
                            <a14:foregroundMark x1="50667" y1="6109" x2="68500" y2="8360"/>
                            <a14:foregroundMark x1="46327" y1="5935" x2="72333" y2="7235"/>
                            <a14:foregroundMark x1="21500" y1="89550" x2="50000" y2="92122"/>
                            <a14:foregroundMark x1="21500" y1="57395" x2="36333" y2="67363"/>
                            <a14:backgroundMark x1="9000" y1="7235" x2="9000" y2="7235"/>
                            <a14:backgroundMark x1="5285" y1="19339" x2="3500" y2="21704"/>
                            <a14:backgroundMark x1="14058" y1="7717" x2="11511" y2="11091"/>
                            <a14:backgroundMark x1="16000" y1="5145" x2="14058" y2="7717"/>
                            <a14:backgroundMark x1="3500" y1="21704" x2="1333" y2="77974"/>
                            <a14:backgroundMark x1="1333" y1="77974" x2="5833" y2="96463"/>
                            <a14:backgroundMark x1="5833" y1="96463" x2="27333" y2="99518"/>
                            <a14:backgroundMark x1="27333" y1="99518" x2="27439" y2="99513"/>
                            <a14:backgroundMark x1="73271" y1="98375" x2="90000" y2="97749"/>
                            <a14:backgroundMark x1="90000" y1="97749" x2="97500" y2="80386"/>
                            <a14:backgroundMark x1="97500" y1="80386" x2="95743" y2="49867"/>
                            <a14:backgroundMark x1="83515" y1="6952" x2="82167" y2="4984"/>
                            <a14:backgroundMark x1="18258" y1="5136" x2="14333" y2="5145"/>
                            <a14:backgroundMark x1="79722" y1="4990" x2="73893" y2="5004"/>
                            <a14:backgroundMark x1="82167" y1="4984" x2="79842" y2="4990"/>
                            <a14:backgroundMark x1="91500" y1="87460" x2="91500" y2="87460"/>
                            <a14:backgroundMark x1="90500" y1="86977" x2="90500" y2="86977"/>
                            <a14:backgroundMark x1="90500" y1="85852" x2="90500" y2="85852"/>
                            <a14:backgroundMark x1="91000" y1="85852" x2="91000" y2="85852"/>
                            <a14:backgroundMark x1="91000" y1="85852" x2="91000" y2="85852"/>
                            <a14:backgroundMark x1="90500" y1="86334" x2="90500" y2="86334"/>
                            <a14:backgroundMark x1="90500" y1="86334" x2="90500" y2="86334"/>
                            <a14:backgroundMark x1="91000" y1="84727" x2="91000" y2="84727"/>
                            <a14:backgroundMark x1="91500" y1="84244" x2="91500" y2="84244"/>
                            <a14:backgroundMark x1="92000" y1="84244" x2="90500" y2="86334"/>
                            <a14:backgroundMark x1="92000" y1="85370" x2="90500" y2="87460"/>
                            <a14:backgroundMark x1="22000" y1="92765" x2="22000" y2="92765"/>
                            <a14:backgroundMark x1="15500" y1="91640" x2="24167" y2="92122"/>
                            <a14:backgroundMark x1="19833" y1="93248" x2="35795" y2="93248"/>
                            <a14:backgroundMark x1="49312" y1="93103" x2="66667" y2="92765"/>
                            <a14:backgroundMark x1="66667" y1="92765" x2="91500" y2="92765"/>
                            <a14:backgroundMark x1="13833" y1="7717" x2="32833" y2="4662"/>
                            <a14:backgroundMark x1="32833" y1="4662" x2="47167" y2="4662"/>
                            <a14:backgroundMark x1="87667" y1="8842" x2="81667" y2="6109"/>
                            <a14:backgroundMark x1="76167" y1="95338" x2="88167" y2="91640"/>
                            <a14:backgroundMark x1="88833" y1="88424" x2="85500" y2="91640"/>
                            <a14:backgroundMark x1="21500" y1="92122" x2="22964" y2="92090"/>
                            <a14:backgroundMark x1="49549" y1="92765" x2="71333" y2="92765"/>
                          </a14:backgroundRemoval>
                        </a14:imgEffect>
                        <a14:imgEffect>
                          <a14:brightnessContrast contrast="40000"/>
                        </a14:imgEffect>
                      </a14:imgLayer>
                    </a14:imgProps>
                  </a:ext>
                </a:extLst>
              </a:blip>
              <a:stretch>
                <a:fillRect/>
              </a:stretch>
            </p:blipFill>
            <p:spPr>
              <a:xfrm>
                <a:off x="9186477" y="3953340"/>
                <a:ext cx="1980752" cy="1982184"/>
              </a:xfrm>
              <a:prstGeom prst="rect">
                <a:avLst/>
              </a:prstGeom>
              <a:effectLst/>
            </p:spPr>
          </p:pic>
          <p:sp>
            <p:nvSpPr>
              <p:cNvPr id="15" name="四角形: 角を丸くする 14">
                <a:extLst>
                  <a:ext uri="{FF2B5EF4-FFF2-40B4-BE49-F238E27FC236}">
                    <a16:creationId xmlns:a16="http://schemas.microsoft.com/office/drawing/2014/main" id="{952AAFA4-A5C2-4BE7-893E-57AE02EAB3F7}"/>
                  </a:ext>
                </a:extLst>
              </p:cNvPr>
              <p:cNvSpPr/>
              <p:nvPr/>
            </p:nvSpPr>
            <p:spPr>
              <a:xfrm>
                <a:off x="9310235" y="4063967"/>
                <a:ext cx="1753835" cy="1709608"/>
              </a:xfrm>
              <a:prstGeom prst="roundRect">
                <a:avLst/>
              </a:prstGeom>
              <a:no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grpSp>
        <p:sp>
          <p:nvSpPr>
            <p:cNvPr id="17" name="テキスト ボックス 16">
              <a:extLst>
                <a:ext uri="{FF2B5EF4-FFF2-40B4-BE49-F238E27FC236}">
                  <a16:creationId xmlns:a16="http://schemas.microsoft.com/office/drawing/2014/main" id="{8AADCA16-6256-41C0-AF30-5FE3B8DF63E0}"/>
                </a:ext>
              </a:extLst>
            </p:cNvPr>
            <p:cNvSpPr txBox="1"/>
            <p:nvPr/>
          </p:nvSpPr>
          <p:spPr>
            <a:xfrm>
              <a:off x="9464459" y="5844500"/>
              <a:ext cx="2474259" cy="202070"/>
            </a:xfrm>
            <a:prstGeom prst="rect">
              <a:avLst/>
            </a:prstGeom>
            <a:noFill/>
          </p:spPr>
          <p:txBody>
            <a:bodyPr wrap="square" rtlCol="0">
              <a:spAutoFit/>
            </a:bodyPr>
            <a:lstStyle/>
            <a:p>
              <a:r>
                <a:rPr kumimoji="1" lang="en-US" altLang="ja-JP" sz="1400" dirty="0">
                  <a:solidFill>
                    <a:prstClr val="black"/>
                  </a:solidFill>
                </a:rPr>
                <a:t>http://news.livedoor.com</a:t>
              </a:r>
              <a:endParaRPr kumimoji="1" lang="ja-JP" altLang="en-US" sz="1400" dirty="0">
                <a:solidFill>
                  <a:prstClr val="black"/>
                </a:solidFill>
              </a:endParaRPr>
            </a:p>
          </p:txBody>
        </p:sp>
      </p:grpSp>
      <p:grpSp>
        <p:nvGrpSpPr>
          <p:cNvPr id="22" name="グループ化 21">
            <a:extLst>
              <a:ext uri="{FF2B5EF4-FFF2-40B4-BE49-F238E27FC236}">
                <a16:creationId xmlns:a16="http://schemas.microsoft.com/office/drawing/2014/main" id="{44B6A991-7FC7-4485-BAD8-D86D4065E278}"/>
              </a:ext>
            </a:extLst>
          </p:cNvPr>
          <p:cNvGrpSpPr/>
          <p:nvPr/>
        </p:nvGrpSpPr>
        <p:grpSpPr>
          <a:xfrm>
            <a:off x="5216667" y="4776713"/>
            <a:ext cx="1959361" cy="1555250"/>
            <a:chOff x="5841053" y="4497550"/>
            <a:chExt cx="2424192" cy="1961901"/>
          </a:xfrm>
        </p:grpSpPr>
        <p:pic>
          <p:nvPicPr>
            <p:cNvPr id="20" name="図 19">
              <a:extLst>
                <a:ext uri="{FF2B5EF4-FFF2-40B4-BE49-F238E27FC236}">
                  <a16:creationId xmlns:a16="http://schemas.microsoft.com/office/drawing/2014/main" id="{86BACCCC-A82C-46BB-8823-850587A96DA3}"/>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667" b="99667" l="1000" r="99000">
                          <a14:foregroundMark x1="74333" y1="20667" x2="78000" y2="31333"/>
                          <a14:foregroundMark x1="54000" y1="17000" x2="77667" y2="30333"/>
                          <a14:foregroundMark x1="70667" y1="18000" x2="62000" y2="32000"/>
                          <a14:foregroundMark x1="83333" y1="26333" x2="56000" y2="39333"/>
                          <a14:foregroundMark x1="56000" y1="39333" x2="62333" y2="12667"/>
                          <a14:foregroundMark x1="62333" y1="12667" x2="72667" y2="26000"/>
                          <a14:foregroundMark x1="72667" y1="26000" x2="67667" y2="50000"/>
                          <a14:foregroundMark x1="67667" y1="50000" x2="83333" y2="34333"/>
                          <a14:foregroundMark x1="83333" y1="34333" x2="83333" y2="34333"/>
                          <a14:foregroundMark x1="85000" y1="34000" x2="78667" y2="64333"/>
                          <a14:foregroundMark x1="78667" y1="64333" x2="75667" y2="38667"/>
                          <a14:foregroundMark x1="75667" y1="38667" x2="71333" y2="55000"/>
                          <a14:foregroundMark x1="71333" y1="55000" x2="70000" y2="56667"/>
                          <a14:foregroundMark x1="23000" y1="80000" x2="48000" y2="67333"/>
                          <a14:foregroundMark x1="48000" y1="67333" x2="33333" y2="78667"/>
                          <a14:foregroundMark x1="33333" y1="78667" x2="19667" y2="34667"/>
                          <a14:foregroundMark x1="19667" y1="34667" x2="27333" y2="18000"/>
                          <a14:foregroundMark x1="27333" y1="18000" x2="39333" y2="47333"/>
                          <a14:foregroundMark x1="39333" y1="47333" x2="18000" y2="77000"/>
                          <a14:foregroundMark x1="18000" y1="77000" x2="7333" y2="20667"/>
                          <a14:foregroundMark x1="7333" y1="20667" x2="29000" y2="34333"/>
                          <a14:foregroundMark x1="29000" y1="34333" x2="28000" y2="56667"/>
                          <a14:foregroundMark x1="28000" y1="56667" x2="16333" y2="42000"/>
                          <a14:foregroundMark x1="16333" y1="42000" x2="37333" y2="34333"/>
                          <a14:foregroundMark x1="37333" y1="34333" x2="41000" y2="60000"/>
                          <a14:foregroundMark x1="41000" y1="60000" x2="24000" y2="93000"/>
                          <a14:foregroundMark x1="24000" y1="93000" x2="3333" y2="82667"/>
                          <a14:foregroundMark x1="3333" y1="82667" x2="6000" y2="66333"/>
                          <a14:foregroundMark x1="6000" y1="66333" x2="32000" y2="48000"/>
                          <a14:foregroundMark x1="32000" y1="48000" x2="55667" y2="56333"/>
                          <a14:foregroundMark x1="55667" y1="56333" x2="63000" y2="78000"/>
                          <a14:foregroundMark x1="63000" y1="78000" x2="48667" y2="96000"/>
                          <a14:foregroundMark x1="48667" y1="96000" x2="27000" y2="93667"/>
                          <a14:foregroundMark x1="27000" y1="93667" x2="10000" y2="62333"/>
                          <a14:foregroundMark x1="10000" y1="62333" x2="17667" y2="34000"/>
                          <a14:foregroundMark x1="17667" y1="34000" x2="47000" y2="26000"/>
                          <a14:foregroundMark x1="47000" y1="26000" x2="85333" y2="32667"/>
                          <a14:foregroundMark x1="85333" y1="32667" x2="98333" y2="50000"/>
                          <a14:foregroundMark x1="98333" y1="50000" x2="76333" y2="89000"/>
                          <a14:foregroundMark x1="76333" y1="89000" x2="58667" y2="77333"/>
                          <a14:foregroundMark x1="58667" y1="77333" x2="58667" y2="76667"/>
                          <a14:foregroundMark x1="96000" y1="54333" x2="52333" y2="67000"/>
                          <a14:foregroundMark x1="52333" y1="67000" x2="52333" y2="67000"/>
                          <a14:foregroundMark x1="68333" y1="65000" x2="68333" y2="86000"/>
                          <a14:foregroundMark x1="68333" y1="86000" x2="75667" y2="90000"/>
                          <a14:foregroundMark x1="85667" y1="71667" x2="62333" y2="85333"/>
                          <a14:foregroundMark x1="62333" y1="85333" x2="20667" y2="88667"/>
                          <a14:foregroundMark x1="20667" y1="88667" x2="3333" y2="86000"/>
                          <a14:foregroundMark x1="3333" y1="86000" x2="333" y2="44667"/>
                          <a14:foregroundMark x1="333" y1="44667" x2="5000" y2="28000"/>
                          <a14:foregroundMark x1="5000" y1="28000" x2="21667" y2="14000"/>
                          <a14:foregroundMark x1="21667" y1="14000" x2="69333" y2="12333"/>
                          <a14:foregroundMark x1="69333" y1="12333" x2="90667" y2="12333"/>
                          <a14:foregroundMark x1="90667" y1="12333" x2="98333" y2="99000"/>
                          <a14:foregroundMark x1="98333" y1="99000" x2="72000" y2="93000"/>
                          <a14:foregroundMark x1="72000" y1="93000" x2="65333" y2="77333"/>
                          <a14:foregroundMark x1="65333" y1="77333" x2="81000" y2="67333"/>
                          <a14:foregroundMark x1="54657" y1="94129" x2="51333" y2="95333"/>
                          <a14:foregroundMark x1="93667" y1="80000" x2="57172" y2="93218"/>
                          <a14:foregroundMark x1="76000" y1="97333" x2="19333" y2="96000"/>
                          <a14:foregroundMark x1="19333" y1="96000" x2="8667" y2="81000"/>
                          <a14:foregroundMark x1="8667" y1="81000" x2="5333" y2="61667"/>
                          <a14:foregroundMark x1="5333" y1="61667" x2="2333" y2="88667"/>
                          <a14:foregroundMark x1="2333" y1="88667" x2="10667" y2="21333"/>
                          <a14:foregroundMark x1="10667" y1="21333" x2="2000" y2="57000"/>
                          <a14:foregroundMark x1="2000" y1="57000" x2="6000" y2="22667"/>
                          <a14:foregroundMark x1="6000" y1="22667" x2="3660" y2="7224"/>
                          <a14:foregroundMark x1="9199" y1="5474" x2="20333" y2="13667"/>
                          <a14:foregroundMark x1="20333" y1="13667" x2="44333" y2="16000"/>
                          <a14:foregroundMark x1="44333" y1="16000" x2="84667" y2="15667"/>
                          <a14:foregroundMark x1="84667" y1="15667" x2="54667" y2="13000"/>
                          <a14:foregroundMark x1="54667" y1="13000" x2="80333" y2="12667"/>
                          <a14:foregroundMark x1="80333" y1="12667" x2="29667" y2="10333"/>
                          <a14:foregroundMark x1="29667" y1="10333" x2="66333" y2="12667"/>
                          <a14:foregroundMark x1="66333" y1="12667" x2="39667" y2="9000"/>
                          <a14:foregroundMark x1="39667" y1="9000" x2="60667" y2="8667"/>
                          <a14:foregroundMark x1="60667" y1="8667" x2="74000" y2="8667"/>
                          <a14:foregroundMark x1="19000" y1="6333" x2="58667" y2="6333"/>
                          <a14:foregroundMark x1="58667" y1="6333" x2="16333" y2="6333"/>
                          <a14:foregroundMark x1="16333" y1="6333" x2="99000" y2="19000"/>
                          <a14:foregroundMark x1="86333" y1="9333" x2="71667" y2="1667"/>
                          <a14:foregroundMark x1="71667" y1="1667" x2="90667" y2="7000"/>
                          <a14:foregroundMark x1="90667" y1="7000" x2="66000" y2="6667"/>
                          <a14:foregroundMark x1="3635" y1="7193" x2="333" y2="27000"/>
                          <a14:foregroundMark x1="333" y1="27000" x2="1667" y2="74667"/>
                          <a14:foregroundMark x1="1667" y1="74667" x2="5000" y2="50333"/>
                          <a14:foregroundMark x1="5000" y1="50333" x2="2667" y2="76667"/>
                          <a14:foregroundMark x1="2667" y1="76667" x2="6333" y2="45667"/>
                          <a14:foregroundMark x1="13333" y1="99000" x2="46000" y2="99000"/>
                          <a14:foregroundMark x1="46000" y1="99000" x2="65667" y2="96667"/>
                          <a14:foregroundMark x1="65667" y1="96667" x2="82000" y2="99667"/>
                          <a14:foregroundMark x1="82000" y1="99667" x2="94667" y2="99333"/>
                          <a14:foregroundMark x1="97333" y1="6333" x2="99000" y2="4333"/>
                          <a14:foregroundMark x1="94333" y1="3333" x2="94333" y2="6667"/>
                          <a14:foregroundMark x1="72667" y1="3333" x2="64333" y2="3333"/>
                          <a14:foregroundMark x1="67667" y1="3667" x2="63333" y2="3000"/>
                          <a14:foregroundMark x1="65333" y1="3000" x2="58667" y2="3000"/>
                          <a14:foregroundMark x1="22000" y1="3333" x2="38000" y2="3333"/>
                          <a14:foregroundMark x1="1000" y1="5333" x2="4333" y2="1667"/>
                          <a14:foregroundMark x1="4333" y1="4000" x2="4333" y2="4000"/>
                          <a14:foregroundMark x1="6000" y1="2667" x2="3667" y2="2667"/>
                          <a14:foregroundMark x1="2667" y1="5000" x2="5333" y2="6333"/>
                          <a14:foregroundMark x1="8333" y1="2667" x2="4000" y2="3333"/>
                          <a14:foregroundMark x1="41000" y1="69333" x2="45000" y2="84000"/>
                          <a14:backgroundMark x1="57721" y1="1515" x2="40067" y2="86"/>
                          <a14:backgroundMark x1="12086" y1="678" x2="23199" y2="1451"/>
                          <a14:backgroundMark x1="88225" y1="853" x2="94000" y2="0"/>
                          <a14:backgroundMark x1="1333" y1="99000" x2="1333" y2="99000"/>
                          <a14:backgroundMark x1="99667" y1="99667" x2="99667" y2="99667"/>
                          <a14:backgroundMark x1="99000" y1="99000" x2="99000" y2="99000"/>
                          <a14:backgroundMark x1="98667" y1="99000" x2="98667" y2="99000"/>
                          <a14:backgroundMark x1="2653" y1="1361" x2="667" y2="1667"/>
                          <a14:backgroundMark x1="1657" y1="3753" x2="1000" y2="4000"/>
                        </a14:backgroundRemoval>
                      </a14:imgEffect>
                    </a14:imgLayer>
                  </a14:imgProps>
                </a:ext>
              </a:extLst>
            </a:blip>
            <a:stretch>
              <a:fillRect/>
            </a:stretch>
          </p:blipFill>
          <p:spPr>
            <a:xfrm>
              <a:off x="6141379" y="4497550"/>
              <a:ext cx="1612475" cy="1612475"/>
            </a:xfrm>
            <a:prstGeom prst="roundRect">
              <a:avLst>
                <a:gd name="adj" fmla="val 16667"/>
              </a:avLst>
            </a:prstGeom>
            <a:ln>
              <a:solidFill>
                <a:schemeClr val="tx2">
                  <a:lumMod val="60000"/>
                  <a:lumOff val="40000"/>
                </a:schemeClr>
              </a:solidFill>
            </a:ln>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テキスト ボックス 20">
              <a:extLst>
                <a:ext uri="{FF2B5EF4-FFF2-40B4-BE49-F238E27FC236}">
                  <a16:creationId xmlns:a16="http://schemas.microsoft.com/office/drawing/2014/main" id="{FA03F6E8-0320-4982-A487-4153FD8EACCB}"/>
                </a:ext>
              </a:extLst>
            </p:cNvPr>
            <p:cNvSpPr txBox="1"/>
            <p:nvPr/>
          </p:nvSpPr>
          <p:spPr>
            <a:xfrm>
              <a:off x="5841053" y="6110025"/>
              <a:ext cx="2424192" cy="349426"/>
            </a:xfrm>
            <a:prstGeom prst="rect">
              <a:avLst/>
            </a:prstGeom>
            <a:noFill/>
          </p:spPr>
          <p:txBody>
            <a:bodyPr wrap="square" rtlCol="0">
              <a:spAutoFit/>
            </a:bodyPr>
            <a:lstStyle/>
            <a:p>
              <a:r>
                <a:rPr kumimoji="1" lang="en-US" altLang="ja-JP" sz="1200" dirty="0">
                  <a:solidFill>
                    <a:prstClr val="black"/>
                  </a:solidFill>
                </a:rPr>
                <a:t>http://www.shaogood.com</a:t>
              </a:r>
              <a:endParaRPr kumimoji="1" lang="ja-JP" altLang="en-US" sz="1200" dirty="0">
                <a:solidFill>
                  <a:prstClr val="black"/>
                </a:solidFill>
              </a:endParaRPr>
            </a:p>
          </p:txBody>
        </p:sp>
      </p:grpSp>
      <p:sp>
        <p:nvSpPr>
          <p:cNvPr id="3" name="矢印: 右 2">
            <a:extLst>
              <a:ext uri="{FF2B5EF4-FFF2-40B4-BE49-F238E27FC236}">
                <a16:creationId xmlns:a16="http://schemas.microsoft.com/office/drawing/2014/main" id="{9E489B6A-7E0D-4CEB-B18E-B64D4FA0145A}"/>
              </a:ext>
            </a:extLst>
          </p:cNvPr>
          <p:cNvSpPr/>
          <p:nvPr/>
        </p:nvSpPr>
        <p:spPr>
          <a:xfrm rot="1695872">
            <a:off x="7024188" y="3355427"/>
            <a:ext cx="984278" cy="547080"/>
          </a:xfrm>
          <a:prstGeom prst="rightArrow">
            <a:avLst>
              <a:gd name="adj1" fmla="val 50000"/>
              <a:gd name="adj2" fmla="val 82598"/>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endParaRPr>
          </a:p>
        </p:txBody>
      </p:sp>
      <p:pic>
        <p:nvPicPr>
          <p:cNvPr id="6" name="図 5">
            <a:extLst>
              <a:ext uri="{FF2B5EF4-FFF2-40B4-BE49-F238E27FC236}">
                <a16:creationId xmlns:a16="http://schemas.microsoft.com/office/drawing/2014/main" id="{F97B3834-91DE-4590-AA57-FC75A54A3FBE}"/>
              </a:ext>
            </a:extLst>
          </p:cNvPr>
          <p:cNvPicPr>
            <a:picLocks noChangeAspect="1"/>
          </p:cNvPicPr>
          <p:nvPr/>
        </p:nvPicPr>
        <p:blipFill>
          <a:blip r:embed="rId9"/>
          <a:stretch>
            <a:fillRect/>
          </a:stretch>
        </p:blipFill>
        <p:spPr>
          <a:xfrm rot="460514" flipV="1">
            <a:off x="7021706" y="4406062"/>
            <a:ext cx="877900" cy="741303"/>
          </a:xfrm>
          <a:prstGeom prst="rect">
            <a:avLst/>
          </a:prstGeom>
        </p:spPr>
      </p:pic>
      <p:sp>
        <p:nvSpPr>
          <p:cNvPr id="5" name="テキスト ボックス 4">
            <a:extLst>
              <a:ext uri="{FF2B5EF4-FFF2-40B4-BE49-F238E27FC236}">
                <a16:creationId xmlns:a16="http://schemas.microsoft.com/office/drawing/2014/main" id="{544219E7-0C1E-4EC3-AFBE-1D0688D6A3E1}"/>
              </a:ext>
            </a:extLst>
          </p:cNvPr>
          <p:cNvSpPr txBox="1"/>
          <p:nvPr/>
        </p:nvSpPr>
        <p:spPr>
          <a:xfrm>
            <a:off x="1676399" y="2431211"/>
            <a:ext cx="2743200" cy="369332"/>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a:solidFill>
                  <a:prstClr val="black"/>
                </a:solidFill>
                <a:latin typeface="HGｺﾞｼｯｸE"/>
              </a:rPr>
              <a:t>2013年7月リリース</a:t>
            </a:r>
          </a:p>
        </p:txBody>
      </p:sp>
      <p:sp>
        <p:nvSpPr>
          <p:cNvPr id="24" name="タイトル 23"/>
          <p:cNvSpPr>
            <a:spLocks noGrp="1"/>
          </p:cNvSpPr>
          <p:nvPr>
            <p:ph type="title"/>
          </p:nvPr>
        </p:nvSpPr>
        <p:spPr/>
        <p:txBody>
          <a:bodyPr/>
          <a:lstStyle/>
          <a:p>
            <a:r>
              <a:rPr kumimoji="1" lang="ja-JP" altLang="en-US" dirty="0"/>
              <a:t>フリマアプリの登場</a:t>
            </a:r>
          </a:p>
        </p:txBody>
      </p:sp>
      <p:sp>
        <p:nvSpPr>
          <p:cNvPr id="8" name="スライド番号プレースホルダー 7"/>
          <p:cNvSpPr>
            <a:spLocks noGrp="1"/>
          </p:cNvSpPr>
          <p:nvPr>
            <p:ph type="sldNum" sz="quarter" idx="12"/>
          </p:nvPr>
        </p:nvSpPr>
        <p:spPr/>
        <p:txBody>
          <a:bodyPr/>
          <a:lstStyle/>
          <a:p>
            <a:fld id="{D57F1E4F-1CFF-5643-939E-217C01CDF565}" type="slidenum">
              <a:rPr lang="en-US" smtClean="0">
                <a:solidFill>
                  <a:prstClr val="black">
                    <a:lumMod val="65000"/>
                    <a:lumOff val="35000"/>
                  </a:prstClr>
                </a:solidFill>
              </a:rPr>
              <a:pPr/>
              <a:t>9</a:t>
            </a:fld>
            <a:endParaRPr lang="en-US">
              <a:solidFill>
                <a:prstClr val="black">
                  <a:lumMod val="65000"/>
                  <a:lumOff val="35000"/>
                </a:prstClr>
              </a:solidFill>
            </a:endParaRPr>
          </a:p>
        </p:txBody>
      </p:sp>
      <p:sp>
        <p:nvSpPr>
          <p:cNvPr id="16" name="テキスト ボックス 15"/>
          <p:cNvSpPr txBox="1"/>
          <p:nvPr/>
        </p:nvSpPr>
        <p:spPr>
          <a:xfrm>
            <a:off x="5289036" y="2058813"/>
            <a:ext cx="2291869" cy="307777"/>
          </a:xfrm>
          <a:prstGeom prst="rect">
            <a:avLst/>
          </a:prstGeom>
          <a:noFill/>
        </p:spPr>
        <p:txBody>
          <a:bodyPr wrap="square" rtlCol="0">
            <a:spAutoFit/>
          </a:bodyPr>
          <a:lstStyle/>
          <a:p>
            <a:r>
              <a:rPr kumimoji="1" lang="en-US" altLang="ja-JP" sz="1400" dirty="0">
                <a:solidFill>
                  <a:prstClr val="black"/>
                </a:solidFill>
                <a:latin typeface="HGｺﾞｼｯｸE" panose="020B0909000000000000" pitchFamily="49" charset="-128"/>
              </a:rPr>
              <a:t>2012</a:t>
            </a:r>
            <a:r>
              <a:rPr kumimoji="1" lang="ja-JP" altLang="en-US" sz="1400" dirty="0">
                <a:solidFill>
                  <a:prstClr val="black"/>
                </a:solidFill>
                <a:latin typeface="HGｺﾞｼｯｸE" panose="020B0909000000000000" pitchFamily="49" charset="-128"/>
              </a:rPr>
              <a:t>年</a:t>
            </a:r>
            <a:r>
              <a:rPr kumimoji="1" lang="en-US" altLang="ja-JP" sz="1400" dirty="0">
                <a:solidFill>
                  <a:prstClr val="black"/>
                </a:solidFill>
                <a:latin typeface="HGｺﾞｼｯｸE" panose="020B0909000000000000" pitchFamily="49" charset="-128"/>
              </a:rPr>
              <a:t>7</a:t>
            </a:r>
            <a:r>
              <a:rPr kumimoji="1" lang="ja-JP" altLang="en-US" sz="1400" dirty="0">
                <a:solidFill>
                  <a:prstClr val="black"/>
                </a:solidFill>
                <a:latin typeface="HGｺﾞｼｯｸE" panose="020B0909000000000000" pitchFamily="49" charset="-128"/>
              </a:rPr>
              <a:t>月リリース</a:t>
            </a:r>
          </a:p>
        </p:txBody>
      </p:sp>
      <p:sp>
        <p:nvSpPr>
          <p:cNvPr id="25" name="テキスト ボックス 24"/>
          <p:cNvSpPr txBox="1"/>
          <p:nvPr/>
        </p:nvSpPr>
        <p:spPr>
          <a:xfrm>
            <a:off x="8400211" y="2484334"/>
            <a:ext cx="3252809" cy="369332"/>
          </a:xfrm>
          <a:prstGeom prst="rect">
            <a:avLst/>
          </a:prstGeom>
          <a:noFill/>
        </p:spPr>
        <p:txBody>
          <a:bodyPr wrap="square" rtlCol="0">
            <a:spAutoFit/>
          </a:bodyPr>
          <a:lstStyle/>
          <a:p>
            <a:r>
              <a:rPr kumimoji="1" lang="en-US" altLang="ja-JP" dirty="0">
                <a:solidFill>
                  <a:prstClr val="black"/>
                </a:solidFill>
                <a:latin typeface="HGｺﾞｼｯｸE" panose="020B0909000000000000" pitchFamily="49" charset="-128"/>
              </a:rPr>
              <a:t>2018</a:t>
            </a:r>
            <a:r>
              <a:rPr kumimoji="1" lang="ja-JP" altLang="en-US" dirty="0">
                <a:solidFill>
                  <a:prstClr val="black"/>
                </a:solidFill>
                <a:latin typeface="HGｺﾞｼｯｸE" panose="020B0909000000000000" pitchFamily="49" charset="-128"/>
              </a:rPr>
              <a:t>年</a:t>
            </a:r>
            <a:r>
              <a:rPr kumimoji="1" lang="en-US" altLang="ja-JP" dirty="0">
                <a:solidFill>
                  <a:prstClr val="black"/>
                </a:solidFill>
                <a:latin typeface="HGｺﾞｼｯｸE" panose="020B0909000000000000" pitchFamily="49" charset="-128"/>
              </a:rPr>
              <a:t>2</a:t>
            </a:r>
            <a:r>
              <a:rPr kumimoji="1" lang="ja-JP" altLang="en-US" dirty="0">
                <a:solidFill>
                  <a:prstClr val="black"/>
                </a:solidFill>
                <a:latin typeface="HGｺﾞｼｯｸE" panose="020B0909000000000000" pitchFamily="49" charset="-128"/>
              </a:rPr>
              <a:t>月リリース</a:t>
            </a:r>
          </a:p>
        </p:txBody>
      </p:sp>
      <p:sp>
        <p:nvSpPr>
          <p:cNvPr id="26" name="テキスト ボックス 25"/>
          <p:cNvSpPr txBox="1"/>
          <p:nvPr/>
        </p:nvSpPr>
        <p:spPr>
          <a:xfrm>
            <a:off x="5222622" y="4443722"/>
            <a:ext cx="3128126" cy="307777"/>
          </a:xfrm>
          <a:prstGeom prst="rect">
            <a:avLst/>
          </a:prstGeom>
          <a:noFill/>
        </p:spPr>
        <p:txBody>
          <a:bodyPr wrap="square" rtlCol="0">
            <a:spAutoFit/>
          </a:bodyPr>
          <a:lstStyle/>
          <a:p>
            <a:r>
              <a:rPr kumimoji="1" lang="en-US" altLang="ja-JP" sz="1400" dirty="0">
                <a:solidFill>
                  <a:prstClr val="black"/>
                </a:solidFill>
                <a:latin typeface="HGｺﾞｼｯｸE" panose="020B0909000000000000" pitchFamily="49" charset="-128"/>
              </a:rPr>
              <a:t>2014</a:t>
            </a:r>
            <a:r>
              <a:rPr kumimoji="1" lang="ja-JP" altLang="en-US" sz="1400" dirty="0">
                <a:solidFill>
                  <a:prstClr val="black"/>
                </a:solidFill>
                <a:latin typeface="HGｺﾞｼｯｸE" panose="020B0909000000000000" pitchFamily="49" charset="-128"/>
              </a:rPr>
              <a:t>年</a:t>
            </a:r>
            <a:r>
              <a:rPr kumimoji="1" lang="en-US" altLang="ja-JP" sz="1400" dirty="0">
                <a:solidFill>
                  <a:prstClr val="black"/>
                </a:solidFill>
                <a:latin typeface="HGｺﾞｼｯｸE" panose="020B0909000000000000" pitchFamily="49" charset="-128"/>
              </a:rPr>
              <a:t>11</a:t>
            </a:r>
            <a:r>
              <a:rPr kumimoji="1" lang="ja-JP" altLang="en-US" sz="1400" dirty="0">
                <a:solidFill>
                  <a:prstClr val="black"/>
                </a:solidFill>
                <a:latin typeface="HGｺﾞｼｯｸE" panose="020B0909000000000000" pitchFamily="49" charset="-128"/>
              </a:rPr>
              <a:t>月リリース</a:t>
            </a:r>
          </a:p>
        </p:txBody>
      </p:sp>
    </p:spTree>
    <p:extLst>
      <p:ext uri="{BB962C8B-B14F-4D97-AF65-F5344CB8AC3E}">
        <p14:creationId xmlns:p14="http://schemas.microsoft.com/office/powerpoint/2010/main" val="795064336"/>
      </p:ext>
    </p:extLst>
  </p:cSld>
  <p:clrMapOvr>
    <a:masterClrMapping/>
  </p:clrMapOvr>
</p:sld>
</file>

<file path=ppt/theme/theme1.xml><?xml version="1.0" encoding="utf-8"?>
<a:theme xmlns:a="http://schemas.openxmlformats.org/drawingml/2006/main" name="配当">
  <a:themeElements>
    <a:clrScheme name="ユーザー定義 2">
      <a:dk1>
        <a:sysClr val="windowText" lastClr="000000"/>
      </a:dk1>
      <a:lt1>
        <a:sysClr val="window" lastClr="FFFFFF"/>
      </a:lt1>
      <a:dk2>
        <a:srgbClr val="3D3D3D"/>
      </a:dk2>
      <a:lt2>
        <a:srgbClr val="EBEBEB"/>
      </a:lt2>
      <a:accent1>
        <a:srgbClr val="465359"/>
      </a:accent1>
      <a:accent2>
        <a:srgbClr val="E1B94F"/>
      </a:accent2>
      <a:accent3>
        <a:srgbClr val="906F18"/>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配当">
  <a:themeElements>
    <a:clrScheme name="ユーザー定義 2">
      <a:dk1>
        <a:sysClr val="windowText" lastClr="000000"/>
      </a:dk1>
      <a:lt1>
        <a:sysClr val="window" lastClr="FFFFFF"/>
      </a:lt1>
      <a:dk2>
        <a:srgbClr val="3D3D3D"/>
      </a:dk2>
      <a:lt2>
        <a:srgbClr val="EBEBEB"/>
      </a:lt2>
      <a:accent1>
        <a:srgbClr val="465359"/>
      </a:accent1>
      <a:accent2>
        <a:srgbClr val="E1B94F"/>
      </a:accent2>
      <a:accent3>
        <a:srgbClr val="906F18"/>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26051</TotalTime>
  <Words>1764</Words>
  <Application>Microsoft Office PowerPoint</Application>
  <PresentationFormat>ワイド画面</PresentationFormat>
  <Paragraphs>468</Paragraphs>
  <Slides>36</Slides>
  <Notes>18</Notes>
  <HiddenSlides>0</HiddenSlides>
  <MMClips>0</MMClips>
  <ScaleCrop>false</ScaleCrop>
  <HeadingPairs>
    <vt:vector size="6" baseType="variant">
      <vt:variant>
        <vt:lpstr>使用されているフォント</vt:lpstr>
      </vt:variant>
      <vt:variant>
        <vt:i4>12</vt:i4>
      </vt:variant>
      <vt:variant>
        <vt:lpstr>テーマ</vt:lpstr>
      </vt:variant>
      <vt:variant>
        <vt:i4>2</vt:i4>
      </vt:variant>
      <vt:variant>
        <vt:lpstr>スライド タイトル</vt:lpstr>
      </vt:variant>
      <vt:variant>
        <vt:i4>36</vt:i4>
      </vt:variant>
    </vt:vector>
  </HeadingPairs>
  <TitlesOfParts>
    <vt:vector size="50" baseType="lpstr">
      <vt:lpstr>HGPｺﾞｼｯｸE</vt:lpstr>
      <vt:lpstr>HGPｺﾞｼｯｸM</vt:lpstr>
      <vt:lpstr>HGSｺﾞｼｯｸE</vt:lpstr>
      <vt:lpstr>HGｺﾞｼｯｸE</vt:lpstr>
      <vt:lpstr>Hiragino Kaku Gothic ProN</vt:lpstr>
      <vt:lpstr>Meiryo UI</vt:lpstr>
      <vt:lpstr>游ゴシック</vt:lpstr>
      <vt:lpstr>Arial</vt:lpstr>
      <vt:lpstr>Calibri</vt:lpstr>
      <vt:lpstr>Gill Sans MT</vt:lpstr>
      <vt:lpstr>Wingdings</vt:lpstr>
      <vt:lpstr>Wingdings 2</vt:lpstr>
      <vt:lpstr>配当</vt:lpstr>
      <vt:lpstr>配当</vt:lpstr>
      <vt:lpstr>フリマアプリが 購買意思決定に及ぼす影響</vt:lpstr>
      <vt:lpstr>PowerPoint プレゼンテーション</vt:lpstr>
      <vt:lpstr>リユースの現状</vt:lpstr>
      <vt:lpstr>リユースの現状</vt:lpstr>
      <vt:lpstr>リユースの現状</vt:lpstr>
      <vt:lpstr>リユースの現状</vt:lpstr>
      <vt:lpstr>リユースの現状</vt:lpstr>
      <vt:lpstr>フリマアプリの登場</vt:lpstr>
      <vt:lpstr>フリマアプリの登場</vt:lpstr>
      <vt:lpstr>フリマアプリユーザーになるまで</vt:lpstr>
      <vt:lpstr>各フリマアプリの利用状況比較</vt:lpstr>
      <vt:lpstr>フリマアプリが急速に普及した背景要因①</vt:lpstr>
      <vt:lpstr>フリマアプリが急速に普及した背景要因②</vt:lpstr>
      <vt:lpstr>フリマアプリが急速に普及した背景要因③</vt:lpstr>
      <vt:lpstr>フリマアプリを介した新しい購買スタイル①</vt:lpstr>
      <vt:lpstr>フリマアプリを介した新しい購買スタイル②</vt:lpstr>
      <vt:lpstr>フリマアプリを介した新しい購買スタイル③</vt:lpstr>
      <vt:lpstr>フリマアプリの購買への影響</vt:lpstr>
      <vt:lpstr>ここまでの流れ</vt:lpstr>
      <vt:lpstr>問題意識・研究目的</vt:lpstr>
      <vt:lpstr>研究対象</vt:lpstr>
      <vt:lpstr>日本におけるフリマアプリの認知・利用率（n=15,000)</vt:lpstr>
      <vt:lpstr>10-20代の消費意識①</vt:lpstr>
      <vt:lpstr>消費者の価値変容①</vt:lpstr>
      <vt:lpstr>消費者の価値変容②</vt:lpstr>
      <vt:lpstr>消費者の価値変容③</vt:lpstr>
      <vt:lpstr>先行研究</vt:lpstr>
      <vt:lpstr>フリマアプリが消費者行動に与える影響</vt:lpstr>
      <vt:lpstr>フリマアプリが消費者行動に与える影響</vt:lpstr>
      <vt:lpstr>フリマアプリが消費者行動に与える影響</vt:lpstr>
      <vt:lpstr>フリマアプリが消費者行動に与える影響</vt:lpstr>
      <vt:lpstr>仮説</vt:lpstr>
      <vt:lpstr>今後の課題・方向性</vt:lpstr>
      <vt:lpstr>参考文献</vt:lpstr>
      <vt:lpstr>参考文献</vt:lpstr>
      <vt:lpstr>参考文献</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フリマアプリと衝動買いの関連性</dc:title>
  <dc:creator>hp</dc:creator>
  <cp:lastModifiedBy>Hasegawa Misa</cp:lastModifiedBy>
  <cp:revision>125</cp:revision>
  <dcterms:modified xsi:type="dcterms:W3CDTF">2018-09-05T08:02:10Z</dcterms:modified>
</cp:coreProperties>
</file>